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Poppins" charset="1" panose="00000500000000000000"/>
      <p:regular r:id="rId16"/>
    </p:embeddedFont>
    <p:embeddedFont>
      <p:font typeface="Open Sans Extra Bold" charset="1" panose="020B0906030804020204"/>
      <p:regular r:id="rId17"/>
    </p:embeddedFont>
    <p:embeddedFont>
      <p:font typeface="Poppins Bold" charset="1" panose="000008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jpe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https://github.com/Lesego-Shange/LESSHA446_WFO2401_GroupA_Lesego-Shange_DJS11"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097502" y="5590237"/>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420234" y="-1717598"/>
            <a:ext cx="3735531" cy="3735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47857" y="-643475"/>
            <a:ext cx="1286950" cy="12869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929195" y="8389571"/>
            <a:ext cx="3735531" cy="373553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2"/>
            <a:stretch>
              <a:fillRect l="0" t="0" r="0" b="0"/>
            </a:stretch>
          </a:blipFill>
        </p:spPr>
      </p:sp>
      <p:sp>
        <p:nvSpPr>
          <p:cNvPr name="TextBox 15" id="15"/>
          <p:cNvSpPr txBox="true"/>
          <p:nvPr/>
        </p:nvSpPr>
        <p:spPr>
          <a:xfrm rot="0">
            <a:off x="1391331" y="6631448"/>
            <a:ext cx="7366063" cy="501556"/>
          </a:xfrm>
          <a:prstGeom prst="rect">
            <a:avLst/>
          </a:prstGeom>
        </p:spPr>
        <p:txBody>
          <a:bodyPr anchor="t" rtlCol="false" tIns="0" lIns="0" bIns="0" rIns="0">
            <a:spAutoFit/>
          </a:bodyPr>
          <a:lstStyle/>
          <a:p>
            <a:pPr algn="l">
              <a:lnSpc>
                <a:spcPts val="3855"/>
              </a:lnSpc>
              <a:spcBef>
                <a:spcPct val="0"/>
              </a:spcBef>
            </a:pPr>
            <a:r>
              <a:rPr lang="en-US" sz="2753" spc="-55">
                <a:solidFill>
                  <a:srgbClr val="051D40"/>
                </a:solidFill>
                <a:latin typeface="Poppins"/>
              </a:rPr>
              <a:t>By: Lesego Shange</a:t>
            </a:r>
          </a:p>
        </p:txBody>
      </p:sp>
      <p:grpSp>
        <p:nvGrpSpPr>
          <p:cNvPr name="Group 16" id="16"/>
          <p:cNvGrpSpPr>
            <a:grpSpLocks noChangeAspect="true"/>
          </p:cNvGrpSpPr>
          <p:nvPr/>
        </p:nvGrpSpPr>
        <p:grpSpPr>
          <a:xfrm rot="0">
            <a:off x="8573918" y="3143201"/>
            <a:ext cx="9146584" cy="5246370"/>
            <a:chOff x="0" y="0"/>
            <a:chExt cx="7981950" cy="4578350"/>
          </a:xfrm>
        </p:grpSpPr>
        <p:sp>
          <p:nvSpPr>
            <p:cNvPr name="Freeform 17" id="17"/>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18" id="18"/>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9" id="19"/>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0" id="20"/>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1" id="21"/>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62039" t="-14701" r="0" b="-5349"/>
              </a:stretch>
            </a:blipFill>
          </p:spPr>
        </p:sp>
      </p:grpSp>
      <p:sp>
        <p:nvSpPr>
          <p:cNvPr name="Freeform 22" id="22"/>
          <p:cNvSpPr/>
          <p:nvPr/>
        </p:nvSpPr>
        <p:spPr>
          <a:xfrm flipH="false" flipV="false" rot="0">
            <a:off x="-61429" y="3167841"/>
            <a:ext cx="2017911" cy="2017911"/>
          </a:xfrm>
          <a:custGeom>
            <a:avLst/>
            <a:gdLst/>
            <a:ahLst/>
            <a:cxnLst/>
            <a:rect r="r" b="b" t="t" l="l"/>
            <a:pathLst>
              <a:path h="2017911" w="2017911">
                <a:moveTo>
                  <a:pt x="0" y="0"/>
                </a:moveTo>
                <a:lnTo>
                  <a:pt x="2017911" y="0"/>
                </a:lnTo>
                <a:lnTo>
                  <a:pt x="2017911" y="2017912"/>
                </a:lnTo>
                <a:lnTo>
                  <a:pt x="0" y="2017912"/>
                </a:lnTo>
                <a:lnTo>
                  <a:pt x="0" y="0"/>
                </a:lnTo>
                <a:close/>
              </a:path>
            </a:pathLst>
          </a:custGeom>
          <a:blipFill>
            <a:blip r:embed="rId4"/>
            <a:stretch>
              <a:fillRect l="0" t="0" r="0" b="0"/>
            </a:stretch>
          </a:blipFill>
        </p:spPr>
      </p:sp>
      <p:sp>
        <p:nvSpPr>
          <p:cNvPr name="TextBox 23" id="23"/>
          <p:cNvSpPr txBox="true"/>
          <p:nvPr/>
        </p:nvSpPr>
        <p:spPr>
          <a:xfrm rot="0">
            <a:off x="1391331" y="3298747"/>
            <a:ext cx="8015383" cy="1575125"/>
          </a:xfrm>
          <a:prstGeom prst="rect">
            <a:avLst/>
          </a:prstGeom>
        </p:spPr>
        <p:txBody>
          <a:bodyPr anchor="t" rtlCol="false" tIns="0" lIns="0" bIns="0" rIns="0">
            <a:spAutoFit/>
          </a:bodyPr>
          <a:lstStyle/>
          <a:p>
            <a:pPr algn="l">
              <a:lnSpc>
                <a:spcPts val="12819"/>
              </a:lnSpc>
              <a:spcBef>
                <a:spcPct val="0"/>
              </a:spcBef>
            </a:pPr>
            <a:r>
              <a:rPr lang="en-US" sz="9156">
                <a:solidFill>
                  <a:srgbClr val="051D40"/>
                </a:solidFill>
                <a:latin typeface="Open Sans Extra Bold"/>
              </a:rPr>
              <a:t>Podcast App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2818366" y="2485326"/>
            <a:ext cx="8819592" cy="1771491"/>
          </a:xfrm>
          <a:prstGeom prst="rect">
            <a:avLst/>
          </a:prstGeom>
        </p:spPr>
        <p:txBody>
          <a:bodyPr anchor="t" rtlCol="false" tIns="0" lIns="0" bIns="0" rIns="0">
            <a:spAutoFit/>
          </a:bodyPr>
          <a:lstStyle/>
          <a:p>
            <a:pPr algn="l" marL="0" indent="0" lvl="0">
              <a:lnSpc>
                <a:spcPts val="14510"/>
              </a:lnSpc>
              <a:spcBef>
                <a:spcPct val="0"/>
              </a:spcBef>
            </a:pPr>
            <a:r>
              <a:rPr lang="en-US" sz="10364">
                <a:solidFill>
                  <a:srgbClr val="051D40"/>
                </a:solidFill>
                <a:latin typeface="Open Sans Extra Bold"/>
              </a:rPr>
              <a:t>THANK YOU!</a:t>
            </a:r>
          </a:p>
        </p:txBody>
      </p:sp>
      <p:sp>
        <p:nvSpPr>
          <p:cNvPr name="Freeform 3" id="3"/>
          <p:cNvSpPr/>
          <p:nvPr/>
        </p:nvSpPr>
        <p:spPr>
          <a:xfrm flipH="false" flipV="false" rot="0">
            <a:off x="5736916" y="5778432"/>
            <a:ext cx="399176" cy="399176"/>
          </a:xfrm>
          <a:custGeom>
            <a:avLst/>
            <a:gdLst/>
            <a:ahLst/>
            <a:cxnLst/>
            <a:rect r="r" b="b" t="t" l="l"/>
            <a:pathLst>
              <a:path h="399176" w="399176">
                <a:moveTo>
                  <a:pt x="0" y="0"/>
                </a:moveTo>
                <a:lnTo>
                  <a:pt x="399175" y="0"/>
                </a:lnTo>
                <a:lnTo>
                  <a:pt x="399175" y="399175"/>
                </a:lnTo>
                <a:lnTo>
                  <a:pt x="0" y="3991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736916" y="6339014"/>
            <a:ext cx="399176" cy="399176"/>
          </a:xfrm>
          <a:custGeom>
            <a:avLst/>
            <a:gdLst/>
            <a:ahLst/>
            <a:cxnLst/>
            <a:rect r="r" b="b" t="t" l="l"/>
            <a:pathLst>
              <a:path h="399176" w="399176">
                <a:moveTo>
                  <a:pt x="0" y="0"/>
                </a:moveTo>
                <a:lnTo>
                  <a:pt x="399175" y="0"/>
                </a:lnTo>
                <a:lnTo>
                  <a:pt x="399175" y="399176"/>
                </a:lnTo>
                <a:lnTo>
                  <a:pt x="0" y="3991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0">
            <a:off x="12398912" y="967949"/>
            <a:ext cx="5889088" cy="8229600"/>
          </a:xfrm>
          <a:custGeom>
            <a:avLst/>
            <a:gdLst/>
            <a:ahLst/>
            <a:cxnLst/>
            <a:rect r="r" b="b" t="t" l="l"/>
            <a:pathLst>
              <a:path h="8229600" w="5889088">
                <a:moveTo>
                  <a:pt x="0" y="0"/>
                </a:moveTo>
                <a:lnTo>
                  <a:pt x="5889088" y="0"/>
                </a:lnTo>
                <a:lnTo>
                  <a:pt x="5889088" y="8229600"/>
                </a:lnTo>
                <a:lnTo>
                  <a:pt x="0" y="8229600"/>
                </a:lnTo>
                <a:lnTo>
                  <a:pt x="0" y="0"/>
                </a:lnTo>
                <a:close/>
              </a:path>
            </a:pathLst>
          </a:custGeom>
          <a:blipFill>
            <a:blip r:embed="rId6"/>
            <a:stretch>
              <a:fillRect l="0" t="-3703" r="0" b="-3703"/>
            </a:stretch>
          </a:blipFill>
        </p:spPr>
      </p:sp>
      <p:sp>
        <p:nvSpPr>
          <p:cNvPr name="TextBox 6" id="6"/>
          <p:cNvSpPr txBox="true"/>
          <p:nvPr/>
        </p:nvSpPr>
        <p:spPr>
          <a:xfrm rot="0">
            <a:off x="5736916" y="4723541"/>
            <a:ext cx="3747646" cy="515647"/>
          </a:xfrm>
          <a:prstGeom prst="rect">
            <a:avLst/>
          </a:prstGeom>
        </p:spPr>
        <p:txBody>
          <a:bodyPr anchor="t" rtlCol="false" tIns="0" lIns="0" bIns="0" rIns="0">
            <a:spAutoFit/>
          </a:bodyPr>
          <a:lstStyle/>
          <a:p>
            <a:pPr algn="l" marL="0" indent="0" lvl="1">
              <a:lnSpc>
                <a:spcPts val="4050"/>
              </a:lnSpc>
              <a:spcBef>
                <a:spcPct val="0"/>
              </a:spcBef>
            </a:pPr>
            <a:r>
              <a:rPr lang="en-US" sz="2893" spc="-57">
                <a:solidFill>
                  <a:srgbClr val="145DA0"/>
                </a:solidFill>
                <a:latin typeface="Poppins Bold"/>
              </a:rPr>
              <a:t>Lesego Shange</a:t>
            </a:r>
          </a:p>
        </p:txBody>
      </p:sp>
      <p:sp>
        <p:nvSpPr>
          <p:cNvPr name="TextBox 7" id="7"/>
          <p:cNvSpPr txBox="true"/>
          <p:nvPr/>
        </p:nvSpPr>
        <p:spPr>
          <a:xfrm rot="0">
            <a:off x="6273438" y="6281864"/>
            <a:ext cx="3788059" cy="325492"/>
          </a:xfrm>
          <a:prstGeom prst="rect">
            <a:avLst/>
          </a:prstGeom>
        </p:spPr>
        <p:txBody>
          <a:bodyPr anchor="t" rtlCol="false" tIns="0" lIns="0" bIns="0" rIns="0">
            <a:spAutoFit/>
          </a:bodyPr>
          <a:lstStyle/>
          <a:p>
            <a:pPr algn="l" marL="0" indent="0" lvl="1">
              <a:lnSpc>
                <a:spcPts val="2534"/>
              </a:lnSpc>
              <a:spcBef>
                <a:spcPct val="0"/>
              </a:spcBef>
            </a:pPr>
            <a:r>
              <a:rPr lang="en-US" sz="1810" spc="-36">
                <a:solidFill>
                  <a:srgbClr val="145DA0"/>
                </a:solidFill>
                <a:latin typeface="Poppins"/>
              </a:rPr>
              <a:t>makgeledisal@gmail.com</a:t>
            </a:r>
          </a:p>
        </p:txBody>
      </p:sp>
      <p:sp>
        <p:nvSpPr>
          <p:cNvPr name="TextBox 8" id="8"/>
          <p:cNvSpPr txBox="true"/>
          <p:nvPr/>
        </p:nvSpPr>
        <p:spPr>
          <a:xfrm rot="0">
            <a:off x="6273438" y="5761462"/>
            <a:ext cx="3559508" cy="325492"/>
          </a:xfrm>
          <a:prstGeom prst="rect">
            <a:avLst/>
          </a:prstGeom>
        </p:spPr>
        <p:txBody>
          <a:bodyPr anchor="t" rtlCol="false" tIns="0" lIns="0" bIns="0" rIns="0">
            <a:spAutoFit/>
          </a:bodyPr>
          <a:lstStyle/>
          <a:p>
            <a:pPr algn="l" marL="0" indent="0" lvl="1">
              <a:lnSpc>
                <a:spcPts val="2534"/>
              </a:lnSpc>
              <a:spcBef>
                <a:spcPct val="0"/>
              </a:spcBef>
            </a:pPr>
            <a:r>
              <a:rPr lang="en-US" sz="1810" spc="-36">
                <a:solidFill>
                  <a:srgbClr val="145DA0"/>
                </a:solidFill>
                <a:latin typeface="Poppins"/>
              </a:rPr>
              <a:t>0768026143</a:t>
            </a:r>
          </a:p>
        </p:txBody>
      </p:sp>
      <p:grpSp>
        <p:nvGrpSpPr>
          <p:cNvPr name="Group 9" id="9"/>
          <p:cNvGrpSpPr/>
          <p:nvPr/>
        </p:nvGrpSpPr>
        <p:grpSpPr>
          <a:xfrm rot="0">
            <a:off x="12398912" y="0"/>
            <a:ext cx="5889088" cy="756959"/>
            <a:chOff x="0" y="0"/>
            <a:chExt cx="1551036" cy="199364"/>
          </a:xfrm>
        </p:grpSpPr>
        <p:sp>
          <p:nvSpPr>
            <p:cNvPr name="Freeform 10" id="10"/>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11" id="11"/>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398912" y="9530041"/>
            <a:ext cx="5889088" cy="756959"/>
            <a:chOff x="0" y="0"/>
            <a:chExt cx="1551036" cy="199364"/>
          </a:xfrm>
        </p:grpSpPr>
        <p:sp>
          <p:nvSpPr>
            <p:cNvPr name="Freeform 13" id="13"/>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14" id="14"/>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4925441" y="3609788"/>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7">
              <a:alphaModFix amt="20999"/>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3663160" y="1641132"/>
            <a:ext cx="6760246" cy="1244690"/>
          </a:xfrm>
          <a:prstGeom prst="rect">
            <a:avLst/>
          </a:prstGeom>
        </p:spPr>
        <p:txBody>
          <a:bodyPr anchor="t" rtlCol="false" tIns="0" lIns="0" bIns="0" rIns="0">
            <a:spAutoFit/>
          </a:bodyPr>
          <a:lstStyle/>
          <a:p>
            <a:pPr algn="l">
              <a:lnSpc>
                <a:spcPts val="10248"/>
              </a:lnSpc>
              <a:spcBef>
                <a:spcPct val="0"/>
              </a:spcBef>
            </a:pPr>
            <a:r>
              <a:rPr lang="en-US" sz="7320">
                <a:solidFill>
                  <a:srgbClr val="051D40"/>
                </a:solidFill>
                <a:latin typeface="Open Sans Extra Bold"/>
              </a:rPr>
              <a:t>Overview</a:t>
            </a:r>
          </a:p>
        </p:txBody>
      </p:sp>
      <p:grpSp>
        <p:nvGrpSpPr>
          <p:cNvPr name="Group 6" id="6"/>
          <p:cNvGrpSpPr/>
          <p:nvPr/>
        </p:nvGrpSpPr>
        <p:grpSpPr>
          <a:xfrm rot="0">
            <a:off x="-1867766" y="-1614217"/>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2912435" y="347245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796731" y="447246"/>
            <a:ext cx="5972616" cy="9392508"/>
          </a:xfrm>
          <a:custGeom>
            <a:avLst/>
            <a:gdLst/>
            <a:ahLst/>
            <a:cxnLst/>
            <a:rect r="r" b="b" t="t" l="l"/>
            <a:pathLst>
              <a:path h="9392508" w="5972616">
                <a:moveTo>
                  <a:pt x="0" y="0"/>
                </a:moveTo>
                <a:lnTo>
                  <a:pt x="5972616" y="0"/>
                </a:lnTo>
                <a:lnTo>
                  <a:pt x="5972616" y="9392508"/>
                </a:lnTo>
                <a:lnTo>
                  <a:pt x="0" y="9392508"/>
                </a:lnTo>
                <a:lnTo>
                  <a:pt x="0" y="0"/>
                </a:lnTo>
                <a:close/>
              </a:path>
            </a:pathLst>
          </a:custGeom>
          <a:blipFill>
            <a:blip r:embed="rId4"/>
            <a:stretch>
              <a:fillRect l="-2387" t="0" r="-2387" b="0"/>
            </a:stretch>
          </a:blipFill>
        </p:spPr>
      </p:sp>
      <p:sp>
        <p:nvSpPr>
          <p:cNvPr name="TextBox 11" id="11"/>
          <p:cNvSpPr txBox="true"/>
          <p:nvPr/>
        </p:nvSpPr>
        <p:spPr>
          <a:xfrm rot="0">
            <a:off x="3663160" y="3397227"/>
            <a:ext cx="3773019"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Introduction</a:t>
            </a:r>
          </a:p>
        </p:txBody>
      </p:sp>
      <p:sp>
        <p:nvSpPr>
          <p:cNvPr name="TextBox 12" id="12"/>
          <p:cNvSpPr txBox="true"/>
          <p:nvPr/>
        </p:nvSpPr>
        <p:spPr>
          <a:xfrm rot="0">
            <a:off x="8483149" y="3397227"/>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01</a:t>
            </a:r>
          </a:p>
        </p:txBody>
      </p:sp>
      <p:sp>
        <p:nvSpPr>
          <p:cNvPr name="Freeform 13" id="13"/>
          <p:cNvSpPr/>
          <p:nvPr/>
        </p:nvSpPr>
        <p:spPr>
          <a:xfrm flipH="false" flipV="false" rot="5400000">
            <a:off x="2912435" y="4097959"/>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3663160" y="4022734"/>
            <a:ext cx="4819989"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Project Setup Instructions</a:t>
            </a:r>
          </a:p>
        </p:txBody>
      </p:sp>
      <p:sp>
        <p:nvSpPr>
          <p:cNvPr name="TextBox 15" id="15"/>
          <p:cNvSpPr txBox="true"/>
          <p:nvPr/>
        </p:nvSpPr>
        <p:spPr>
          <a:xfrm rot="0">
            <a:off x="8483149" y="402273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02</a:t>
            </a:r>
          </a:p>
        </p:txBody>
      </p:sp>
      <p:sp>
        <p:nvSpPr>
          <p:cNvPr name="Freeform 16" id="16"/>
          <p:cNvSpPr/>
          <p:nvPr/>
        </p:nvSpPr>
        <p:spPr>
          <a:xfrm flipH="false" flipV="false" rot="5400000">
            <a:off x="2912435" y="4723196"/>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3663160" y="4647971"/>
            <a:ext cx="4652520"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App Walkthrough 1</a:t>
            </a:r>
          </a:p>
        </p:txBody>
      </p:sp>
      <p:sp>
        <p:nvSpPr>
          <p:cNvPr name="TextBox 18" id="18"/>
          <p:cNvSpPr txBox="true"/>
          <p:nvPr/>
        </p:nvSpPr>
        <p:spPr>
          <a:xfrm rot="0">
            <a:off x="8483149" y="4647971"/>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03</a:t>
            </a:r>
          </a:p>
        </p:txBody>
      </p:sp>
      <p:sp>
        <p:nvSpPr>
          <p:cNvPr name="Freeform 19" id="19"/>
          <p:cNvSpPr/>
          <p:nvPr/>
        </p:nvSpPr>
        <p:spPr>
          <a:xfrm flipH="false" flipV="false" rot="5400000">
            <a:off x="2912435" y="5348703"/>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3612601" y="5918498"/>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App Structure</a:t>
            </a:r>
          </a:p>
        </p:txBody>
      </p:sp>
      <p:sp>
        <p:nvSpPr>
          <p:cNvPr name="TextBox 21" id="21"/>
          <p:cNvSpPr txBox="true"/>
          <p:nvPr/>
        </p:nvSpPr>
        <p:spPr>
          <a:xfrm rot="0">
            <a:off x="8483149" y="527347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04</a:t>
            </a:r>
          </a:p>
        </p:txBody>
      </p:sp>
      <p:sp>
        <p:nvSpPr>
          <p:cNvPr name="Freeform 22" id="22"/>
          <p:cNvSpPr/>
          <p:nvPr/>
        </p:nvSpPr>
        <p:spPr>
          <a:xfrm flipH="false" flipV="false" rot="5400000">
            <a:off x="2912435" y="5973940"/>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3648994" y="6563519"/>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Data Fetching</a:t>
            </a:r>
          </a:p>
        </p:txBody>
      </p:sp>
      <p:sp>
        <p:nvSpPr>
          <p:cNvPr name="TextBox 24" id="24"/>
          <p:cNvSpPr txBox="true"/>
          <p:nvPr/>
        </p:nvSpPr>
        <p:spPr>
          <a:xfrm rot="0">
            <a:off x="8483149" y="5898715"/>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05</a:t>
            </a:r>
          </a:p>
        </p:txBody>
      </p:sp>
      <p:sp>
        <p:nvSpPr>
          <p:cNvPr name="Freeform 25" id="25"/>
          <p:cNvSpPr/>
          <p:nvPr/>
        </p:nvSpPr>
        <p:spPr>
          <a:xfrm flipH="false" flipV="false" rot="5400000">
            <a:off x="2912435" y="65994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6" id="26"/>
          <p:cNvSpPr txBox="true"/>
          <p:nvPr/>
        </p:nvSpPr>
        <p:spPr>
          <a:xfrm rot="0">
            <a:off x="3663160" y="7149458"/>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Key features</a:t>
            </a:r>
          </a:p>
        </p:txBody>
      </p:sp>
      <p:sp>
        <p:nvSpPr>
          <p:cNvPr name="TextBox 27" id="27"/>
          <p:cNvSpPr txBox="true"/>
          <p:nvPr/>
        </p:nvSpPr>
        <p:spPr>
          <a:xfrm rot="0">
            <a:off x="8483149" y="6524221"/>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06</a:t>
            </a:r>
          </a:p>
        </p:txBody>
      </p:sp>
      <p:sp>
        <p:nvSpPr>
          <p:cNvPr name="Freeform 28" id="28"/>
          <p:cNvSpPr/>
          <p:nvPr/>
        </p:nvSpPr>
        <p:spPr>
          <a:xfrm flipH="false" flipV="false" rot="5400000">
            <a:off x="2912435" y="7224684"/>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8483149" y="714945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07</a:t>
            </a:r>
          </a:p>
        </p:txBody>
      </p:sp>
      <p:sp>
        <p:nvSpPr>
          <p:cNvPr name="Freeform 30" id="30"/>
          <p:cNvSpPr/>
          <p:nvPr/>
        </p:nvSpPr>
        <p:spPr>
          <a:xfrm flipH="false" flipV="false" rot="5400000">
            <a:off x="2912435" y="7850190"/>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1" id="31"/>
          <p:cNvSpPr txBox="true"/>
          <p:nvPr/>
        </p:nvSpPr>
        <p:spPr>
          <a:xfrm rot="0">
            <a:off x="3663160" y="7774965"/>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Our Team</a:t>
            </a:r>
          </a:p>
        </p:txBody>
      </p:sp>
      <p:sp>
        <p:nvSpPr>
          <p:cNvPr name="TextBox 32" id="32"/>
          <p:cNvSpPr txBox="true"/>
          <p:nvPr/>
        </p:nvSpPr>
        <p:spPr>
          <a:xfrm rot="0">
            <a:off x="8483149" y="7774965"/>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08</a:t>
            </a:r>
          </a:p>
        </p:txBody>
      </p:sp>
      <p:sp>
        <p:nvSpPr>
          <p:cNvPr name="TextBox 33" id="33"/>
          <p:cNvSpPr txBox="true"/>
          <p:nvPr/>
        </p:nvSpPr>
        <p:spPr>
          <a:xfrm rot="0">
            <a:off x="3612601" y="5273478"/>
            <a:ext cx="4652520"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App Walkthrough 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72406" r="0" b="-64482"/>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3367558" y="2590556"/>
            <a:ext cx="11552885" cy="5105887"/>
            <a:chOff x="0" y="0"/>
            <a:chExt cx="3042735" cy="1344760"/>
          </a:xfrm>
        </p:grpSpPr>
        <p:sp>
          <p:nvSpPr>
            <p:cNvPr name="Freeform 7" id="7"/>
            <p:cNvSpPr/>
            <p:nvPr/>
          </p:nvSpPr>
          <p:spPr>
            <a:xfrm flipH="false" flipV="false" rot="0">
              <a:off x="0" y="0"/>
              <a:ext cx="3042735" cy="1344760"/>
            </a:xfrm>
            <a:custGeom>
              <a:avLst/>
              <a:gdLst/>
              <a:ahLst/>
              <a:cxnLst/>
              <a:rect r="r" b="b" t="t" l="l"/>
              <a:pathLst>
                <a:path h="1344760" w="3042735">
                  <a:moveTo>
                    <a:pt x="0" y="0"/>
                  </a:moveTo>
                  <a:lnTo>
                    <a:pt x="3042735" y="0"/>
                  </a:lnTo>
                  <a:lnTo>
                    <a:pt x="3042735" y="1344760"/>
                  </a:lnTo>
                  <a:lnTo>
                    <a:pt x="0" y="1344760"/>
                  </a:lnTo>
                  <a:close/>
                </a:path>
              </a:pathLst>
            </a:custGeom>
            <a:solidFill>
              <a:srgbClr val="145DA0"/>
            </a:solidFill>
            <a:ln cap="sq">
              <a:noFill/>
              <a:prstDash val="solid"/>
              <a:miter/>
            </a:ln>
          </p:spPr>
        </p:sp>
        <p:sp>
          <p:nvSpPr>
            <p:cNvPr name="TextBox 8" id="8"/>
            <p:cNvSpPr txBox="true"/>
            <p:nvPr/>
          </p:nvSpPr>
          <p:spPr>
            <a:xfrm>
              <a:off x="0" y="-38100"/>
              <a:ext cx="3042735" cy="138286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6269838" y="2903493"/>
            <a:ext cx="5748323" cy="992039"/>
          </a:xfrm>
          <a:prstGeom prst="rect">
            <a:avLst/>
          </a:prstGeom>
        </p:spPr>
        <p:txBody>
          <a:bodyPr anchor="t" rtlCol="false" tIns="0" lIns="0" bIns="0" rIns="0">
            <a:spAutoFit/>
          </a:bodyPr>
          <a:lstStyle/>
          <a:p>
            <a:pPr algn="ctr" marL="0" indent="0" lvl="0">
              <a:lnSpc>
                <a:spcPts val="8195"/>
              </a:lnSpc>
              <a:spcBef>
                <a:spcPct val="0"/>
              </a:spcBef>
            </a:pPr>
            <a:r>
              <a:rPr lang="en-US" sz="5854">
                <a:solidFill>
                  <a:srgbClr val="FDFDFD"/>
                </a:solidFill>
                <a:latin typeface="Open Sans Extra Bold"/>
              </a:rPr>
              <a:t>Introduction</a:t>
            </a:r>
          </a:p>
        </p:txBody>
      </p:sp>
      <p:sp>
        <p:nvSpPr>
          <p:cNvPr name="TextBox 10" id="10"/>
          <p:cNvSpPr txBox="true"/>
          <p:nvPr/>
        </p:nvSpPr>
        <p:spPr>
          <a:xfrm rot="0">
            <a:off x="3896755" y="4236467"/>
            <a:ext cx="10494490" cy="2897844"/>
          </a:xfrm>
          <a:prstGeom prst="rect">
            <a:avLst/>
          </a:prstGeom>
        </p:spPr>
        <p:txBody>
          <a:bodyPr anchor="t" rtlCol="false" tIns="0" lIns="0" bIns="0" rIns="0">
            <a:spAutoFit/>
          </a:bodyPr>
          <a:lstStyle/>
          <a:p>
            <a:pPr algn="ctr" marL="507121" indent="-253561" lvl="1">
              <a:lnSpc>
                <a:spcPts val="3288"/>
              </a:lnSpc>
              <a:spcBef>
                <a:spcPct val="0"/>
              </a:spcBef>
              <a:buFont typeface="Arial"/>
              <a:buChar char="•"/>
            </a:pPr>
            <a:r>
              <a:rPr lang="en-US" sz="2348" spc="-46">
                <a:solidFill>
                  <a:srgbClr val="FDFDFD"/>
                </a:solidFill>
                <a:latin typeface="Poppins"/>
              </a:rPr>
              <a:t>B</a:t>
            </a:r>
            <a:r>
              <a:rPr lang="en-US" sz="2348" spc="-46">
                <a:solidFill>
                  <a:srgbClr val="FDFDFD"/>
                </a:solidFill>
                <a:latin typeface="Poppins"/>
              </a:rPr>
              <a:t>rief Overview: The podcast app aims to provide a comprehensive platform for users to browse, filter, and listen to podcasts. Built using React and TypeScript, it offers features such as browsing shows, filtering by genre, listening to episodes, and managing favorites.</a:t>
            </a:r>
          </a:p>
          <a:p>
            <a:pPr algn="ctr" marL="507121" indent="-253561" lvl="1">
              <a:lnSpc>
                <a:spcPts val="3288"/>
              </a:lnSpc>
              <a:spcBef>
                <a:spcPct val="0"/>
              </a:spcBef>
              <a:buFont typeface="Arial"/>
              <a:buChar char="•"/>
            </a:pPr>
            <a:r>
              <a:rPr lang="en-US" sz="2348" spc="-46">
                <a:solidFill>
                  <a:srgbClr val="FDFDFD"/>
                </a:solidFill>
                <a:latin typeface="Poppins"/>
              </a:rPr>
              <a:t>Technologies Used: React, TypeScript and Tailwind, API integration for data fetching, localStorage for persistence.</a:t>
            </a:r>
          </a:p>
          <a:p>
            <a:pPr algn="ctr">
              <a:lnSpc>
                <a:spcPts val="3288"/>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3380387"/>
            <a:ext cx="6033363" cy="2138532"/>
          </a:xfrm>
          <a:prstGeom prst="rect">
            <a:avLst/>
          </a:prstGeom>
        </p:spPr>
        <p:txBody>
          <a:bodyPr anchor="t" rtlCol="false" tIns="0" lIns="0" bIns="0" rIns="0">
            <a:spAutoFit/>
          </a:bodyPr>
          <a:lstStyle/>
          <a:p>
            <a:pPr algn="l" marL="0" indent="0" lvl="0">
              <a:lnSpc>
                <a:spcPts val="8653"/>
              </a:lnSpc>
              <a:spcBef>
                <a:spcPct val="0"/>
              </a:spcBef>
            </a:pPr>
            <a:r>
              <a:rPr lang="en-US" sz="6180">
                <a:solidFill>
                  <a:srgbClr val="FDFDFD"/>
                </a:solidFill>
                <a:latin typeface="Open Sans Extra Bold"/>
              </a:rPr>
              <a:t>Project Setup Instructions</a:t>
            </a:r>
          </a:p>
        </p:txBody>
      </p:sp>
      <p:sp>
        <p:nvSpPr>
          <p:cNvPr name="Freeform 9" id="9"/>
          <p:cNvSpPr/>
          <p:nvPr/>
        </p:nvSpPr>
        <p:spPr>
          <a:xfrm flipH="false" flipV="false" rot="0">
            <a:off x="8618101" y="1767991"/>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10162447" y="1797097"/>
            <a:ext cx="5768345" cy="1012638"/>
          </a:xfrm>
          <a:prstGeom prst="rect">
            <a:avLst/>
          </a:prstGeom>
        </p:spPr>
        <p:txBody>
          <a:bodyPr anchor="t" rtlCol="false" tIns="0" lIns="0" bIns="0" rIns="0">
            <a:spAutoFit/>
          </a:bodyPr>
          <a:lstStyle/>
          <a:p>
            <a:pPr algn="l">
              <a:lnSpc>
                <a:spcPts val="4035"/>
              </a:lnSpc>
            </a:pPr>
            <a:r>
              <a:rPr lang="en-US" sz="2882" spc="-57">
                <a:solidFill>
                  <a:srgbClr val="145DA0"/>
                </a:solidFill>
                <a:latin typeface="Poppins"/>
              </a:rPr>
              <a:t>Clone the project repository from </a:t>
            </a:r>
            <a:r>
              <a:rPr lang="en-US" sz="2882" spc="-57" u="sng">
                <a:solidFill>
                  <a:srgbClr val="145DA0"/>
                </a:solidFill>
                <a:latin typeface="Poppins"/>
                <a:hlinkClick r:id="rId4" tooltip="https://github.com/Lesego-Shange/LESSHA446_WFO2401_GroupA_Lesego-Shange_DJS11"/>
              </a:rPr>
              <a:t>[This repo]</a:t>
            </a:r>
            <a:r>
              <a:rPr lang="en-US" sz="2882" spc="-57">
                <a:solidFill>
                  <a:srgbClr val="145DA0"/>
                </a:solidFill>
                <a:latin typeface="Poppins"/>
              </a:rPr>
              <a:t>.</a:t>
            </a:r>
          </a:p>
        </p:txBody>
      </p:sp>
      <p:sp>
        <p:nvSpPr>
          <p:cNvPr name="TextBox 11" id="11"/>
          <p:cNvSpPr txBox="true"/>
          <p:nvPr/>
        </p:nvSpPr>
        <p:spPr>
          <a:xfrm rot="0">
            <a:off x="8763159" y="20412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01</a:t>
            </a:r>
          </a:p>
        </p:txBody>
      </p:sp>
      <p:sp>
        <p:nvSpPr>
          <p:cNvPr name="Freeform 12" id="12"/>
          <p:cNvSpPr/>
          <p:nvPr/>
        </p:nvSpPr>
        <p:spPr>
          <a:xfrm flipH="false" flipV="false" rot="0">
            <a:off x="9144000" y="3541391"/>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3" id="13"/>
          <p:cNvSpPr txBox="true"/>
          <p:nvPr/>
        </p:nvSpPr>
        <p:spPr>
          <a:xfrm rot="0">
            <a:off x="10688346" y="3570497"/>
            <a:ext cx="5768345" cy="1012638"/>
          </a:xfrm>
          <a:prstGeom prst="rect">
            <a:avLst/>
          </a:prstGeom>
        </p:spPr>
        <p:txBody>
          <a:bodyPr anchor="t" rtlCol="false" tIns="0" lIns="0" bIns="0" rIns="0">
            <a:spAutoFit/>
          </a:bodyPr>
          <a:lstStyle/>
          <a:p>
            <a:pPr algn="l">
              <a:lnSpc>
                <a:spcPts val="4035"/>
              </a:lnSpc>
            </a:pPr>
            <a:r>
              <a:rPr lang="en-US" sz="2882" spc="-57">
                <a:solidFill>
                  <a:srgbClr val="145DA0"/>
                </a:solidFill>
                <a:latin typeface="Poppins"/>
              </a:rPr>
              <a:t>Navigate to the project directory: cd Podcast App</a:t>
            </a:r>
          </a:p>
        </p:txBody>
      </p:sp>
      <p:sp>
        <p:nvSpPr>
          <p:cNvPr name="TextBox 14" id="14"/>
          <p:cNvSpPr txBox="true"/>
          <p:nvPr/>
        </p:nvSpPr>
        <p:spPr>
          <a:xfrm rot="0">
            <a:off x="9289058" y="38146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02</a:t>
            </a:r>
          </a:p>
        </p:txBody>
      </p:sp>
      <p:sp>
        <p:nvSpPr>
          <p:cNvPr name="Freeform 15" id="15"/>
          <p:cNvSpPr/>
          <p:nvPr/>
        </p:nvSpPr>
        <p:spPr>
          <a:xfrm flipH="false" flipV="false" rot="0">
            <a:off x="9144000" y="531807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6" id="16"/>
          <p:cNvSpPr txBox="true"/>
          <p:nvPr/>
        </p:nvSpPr>
        <p:spPr>
          <a:xfrm rot="0">
            <a:off x="10688346" y="5347177"/>
            <a:ext cx="5768345" cy="1012638"/>
          </a:xfrm>
          <a:prstGeom prst="rect">
            <a:avLst/>
          </a:prstGeom>
        </p:spPr>
        <p:txBody>
          <a:bodyPr anchor="t" rtlCol="false" tIns="0" lIns="0" bIns="0" rIns="0">
            <a:spAutoFit/>
          </a:bodyPr>
          <a:lstStyle/>
          <a:p>
            <a:pPr algn="l">
              <a:lnSpc>
                <a:spcPts val="4035"/>
              </a:lnSpc>
            </a:pPr>
            <a:r>
              <a:rPr lang="en-US" sz="2882" spc="-57">
                <a:solidFill>
                  <a:srgbClr val="145DA0"/>
                </a:solidFill>
                <a:latin typeface="Poppins"/>
              </a:rPr>
              <a:t>Install dependencies: </a:t>
            </a:r>
          </a:p>
          <a:p>
            <a:pPr algn="l">
              <a:lnSpc>
                <a:spcPts val="4035"/>
              </a:lnSpc>
            </a:pPr>
            <a:r>
              <a:rPr lang="en-US" sz="2882" spc="-57">
                <a:solidFill>
                  <a:srgbClr val="145DA0"/>
                </a:solidFill>
                <a:latin typeface="Poppins"/>
              </a:rPr>
              <a:t>npm install</a:t>
            </a:r>
          </a:p>
        </p:txBody>
      </p:sp>
      <p:sp>
        <p:nvSpPr>
          <p:cNvPr name="TextBox 17" id="17"/>
          <p:cNvSpPr txBox="true"/>
          <p:nvPr/>
        </p:nvSpPr>
        <p:spPr>
          <a:xfrm rot="0">
            <a:off x="9289058" y="559128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03</a:t>
            </a:r>
          </a:p>
        </p:txBody>
      </p:sp>
      <p:sp>
        <p:nvSpPr>
          <p:cNvPr name="Freeform 18" id="18"/>
          <p:cNvSpPr/>
          <p:nvPr/>
        </p:nvSpPr>
        <p:spPr>
          <a:xfrm flipH="false" flipV="false" rot="0">
            <a:off x="8618101" y="7094753"/>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9" id="19"/>
          <p:cNvSpPr txBox="true"/>
          <p:nvPr/>
        </p:nvSpPr>
        <p:spPr>
          <a:xfrm rot="0">
            <a:off x="10162447" y="7123858"/>
            <a:ext cx="5768345" cy="1012638"/>
          </a:xfrm>
          <a:prstGeom prst="rect">
            <a:avLst/>
          </a:prstGeom>
        </p:spPr>
        <p:txBody>
          <a:bodyPr anchor="t" rtlCol="false" tIns="0" lIns="0" bIns="0" rIns="0">
            <a:spAutoFit/>
          </a:bodyPr>
          <a:lstStyle/>
          <a:p>
            <a:pPr algn="l">
              <a:lnSpc>
                <a:spcPts val="4035"/>
              </a:lnSpc>
            </a:pPr>
            <a:r>
              <a:rPr lang="en-US" sz="2882" spc="-57">
                <a:solidFill>
                  <a:srgbClr val="145DA0"/>
                </a:solidFill>
                <a:latin typeface="Poppins"/>
              </a:rPr>
              <a:t>Start the development server:</a:t>
            </a:r>
          </a:p>
          <a:p>
            <a:pPr algn="l">
              <a:lnSpc>
                <a:spcPts val="4035"/>
              </a:lnSpc>
            </a:pPr>
            <a:r>
              <a:rPr lang="en-US" sz="2882" spc="-57">
                <a:solidFill>
                  <a:srgbClr val="145DA0"/>
                </a:solidFill>
                <a:latin typeface="Poppins"/>
              </a:rPr>
              <a:t>npm run dev</a:t>
            </a:r>
          </a:p>
        </p:txBody>
      </p:sp>
      <p:sp>
        <p:nvSpPr>
          <p:cNvPr name="TextBox 20" id="20"/>
          <p:cNvSpPr txBox="true"/>
          <p:nvPr/>
        </p:nvSpPr>
        <p:spPr>
          <a:xfrm rot="0">
            <a:off x="8763159" y="7367965"/>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04</a:t>
            </a:r>
          </a:p>
        </p:txBody>
      </p:sp>
      <p:grpSp>
        <p:nvGrpSpPr>
          <p:cNvPr name="Group 21" id="21"/>
          <p:cNvGrpSpPr/>
          <p:nvPr/>
        </p:nvGrpSpPr>
        <p:grpSpPr>
          <a:xfrm rot="0">
            <a:off x="7905455" y="2656032"/>
            <a:ext cx="373607" cy="3736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4" id="24"/>
          <p:cNvGrpSpPr/>
          <p:nvPr/>
        </p:nvGrpSpPr>
        <p:grpSpPr>
          <a:xfrm rot="0">
            <a:off x="8315313" y="4180490"/>
            <a:ext cx="373607" cy="3736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6" id="2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7944228" y="7402839"/>
            <a:ext cx="373607" cy="3736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9" id="2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0" id="30"/>
          <p:cNvGrpSpPr/>
          <p:nvPr/>
        </p:nvGrpSpPr>
        <p:grpSpPr>
          <a:xfrm rot="0">
            <a:off x="8309460" y="5760481"/>
            <a:ext cx="373607" cy="37360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2" id="3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32204"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3" id="3"/>
          <p:cNvSpPr/>
          <p:nvPr/>
        </p:nvSpPr>
        <p:spPr>
          <a:xfrm flipH="false" flipV="false" rot="0">
            <a:off x="6224860"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4" id="4"/>
          <p:cNvSpPr/>
          <p:nvPr/>
        </p:nvSpPr>
        <p:spPr>
          <a:xfrm flipH="false" flipV="false" rot="0">
            <a:off x="12213997"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grpSp>
        <p:nvGrpSpPr>
          <p:cNvPr name="Group 5" id="5"/>
          <p:cNvGrpSpPr/>
          <p:nvPr/>
        </p:nvGrpSpPr>
        <p:grpSpPr>
          <a:xfrm rot="0">
            <a:off x="9145759" y="3298645"/>
            <a:ext cx="8606264" cy="6711016"/>
            <a:chOff x="0" y="0"/>
            <a:chExt cx="2289859" cy="1785592"/>
          </a:xfrm>
        </p:grpSpPr>
        <p:sp>
          <p:nvSpPr>
            <p:cNvPr name="Freeform 6" id="6"/>
            <p:cNvSpPr/>
            <p:nvPr/>
          </p:nvSpPr>
          <p:spPr>
            <a:xfrm flipH="false" flipV="false" rot="0">
              <a:off x="0" y="0"/>
              <a:ext cx="2289858" cy="1785592"/>
            </a:xfrm>
            <a:custGeom>
              <a:avLst/>
              <a:gdLst/>
              <a:ahLst/>
              <a:cxnLst/>
              <a:rect r="r" b="b" t="t" l="l"/>
              <a:pathLst>
                <a:path h="1785592" w="2289858">
                  <a:moveTo>
                    <a:pt x="39581" y="0"/>
                  </a:moveTo>
                  <a:lnTo>
                    <a:pt x="2250278" y="0"/>
                  </a:lnTo>
                  <a:cubicBezTo>
                    <a:pt x="2272137" y="0"/>
                    <a:pt x="2289858" y="17721"/>
                    <a:pt x="2289858" y="39581"/>
                  </a:cubicBezTo>
                  <a:lnTo>
                    <a:pt x="2289858" y="1746011"/>
                  </a:lnTo>
                  <a:cubicBezTo>
                    <a:pt x="2289858" y="1767871"/>
                    <a:pt x="2272137" y="1785592"/>
                    <a:pt x="2250278" y="1785592"/>
                  </a:cubicBezTo>
                  <a:lnTo>
                    <a:pt x="39581" y="1785592"/>
                  </a:lnTo>
                  <a:cubicBezTo>
                    <a:pt x="17721" y="1785592"/>
                    <a:pt x="0" y="1767871"/>
                    <a:pt x="0" y="1746011"/>
                  </a:cubicBezTo>
                  <a:lnTo>
                    <a:pt x="0" y="39581"/>
                  </a:lnTo>
                  <a:cubicBezTo>
                    <a:pt x="0" y="17721"/>
                    <a:pt x="17721" y="0"/>
                    <a:pt x="39581" y="0"/>
                  </a:cubicBezTo>
                  <a:close/>
                </a:path>
              </a:pathLst>
            </a:custGeom>
            <a:solidFill>
              <a:srgbClr val="FDFDFD"/>
            </a:solidFill>
          </p:spPr>
        </p:sp>
        <p:sp>
          <p:nvSpPr>
            <p:cNvPr name="TextBox 7" id="7"/>
            <p:cNvSpPr txBox="true"/>
            <p:nvPr/>
          </p:nvSpPr>
          <p:spPr>
            <a:xfrm>
              <a:off x="0" y="-38100"/>
              <a:ext cx="2289859" cy="1823692"/>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8" id="8"/>
          <p:cNvGrpSpPr/>
          <p:nvPr/>
        </p:nvGrpSpPr>
        <p:grpSpPr>
          <a:xfrm rot="0">
            <a:off x="564317" y="3298645"/>
            <a:ext cx="8579683" cy="6711016"/>
            <a:chOff x="0" y="0"/>
            <a:chExt cx="2282786" cy="1785592"/>
          </a:xfrm>
        </p:grpSpPr>
        <p:sp>
          <p:nvSpPr>
            <p:cNvPr name="Freeform 9" id="9"/>
            <p:cNvSpPr/>
            <p:nvPr/>
          </p:nvSpPr>
          <p:spPr>
            <a:xfrm flipH="false" flipV="false" rot="0">
              <a:off x="0" y="0"/>
              <a:ext cx="2282786" cy="1785592"/>
            </a:xfrm>
            <a:custGeom>
              <a:avLst/>
              <a:gdLst/>
              <a:ahLst/>
              <a:cxnLst/>
              <a:rect r="r" b="b" t="t" l="l"/>
              <a:pathLst>
                <a:path h="1785592" w="2282786">
                  <a:moveTo>
                    <a:pt x="39704" y="0"/>
                  </a:moveTo>
                  <a:lnTo>
                    <a:pt x="2243082" y="0"/>
                  </a:lnTo>
                  <a:cubicBezTo>
                    <a:pt x="2265010" y="0"/>
                    <a:pt x="2282786" y="17776"/>
                    <a:pt x="2282786" y="39704"/>
                  </a:cubicBezTo>
                  <a:lnTo>
                    <a:pt x="2282786" y="1745888"/>
                  </a:lnTo>
                  <a:cubicBezTo>
                    <a:pt x="2282786" y="1767816"/>
                    <a:pt x="2265010" y="1785592"/>
                    <a:pt x="2243082" y="1785592"/>
                  </a:cubicBezTo>
                  <a:lnTo>
                    <a:pt x="39704" y="1785592"/>
                  </a:lnTo>
                  <a:cubicBezTo>
                    <a:pt x="17776" y="1785592"/>
                    <a:pt x="0" y="1767816"/>
                    <a:pt x="0" y="1745888"/>
                  </a:cubicBezTo>
                  <a:lnTo>
                    <a:pt x="0" y="39704"/>
                  </a:lnTo>
                  <a:cubicBezTo>
                    <a:pt x="0" y="17776"/>
                    <a:pt x="17776" y="0"/>
                    <a:pt x="39704" y="0"/>
                  </a:cubicBezTo>
                  <a:close/>
                </a:path>
              </a:pathLst>
            </a:custGeom>
            <a:solidFill>
              <a:srgbClr val="FDFDFD"/>
            </a:solidFill>
          </p:spPr>
        </p:sp>
        <p:sp>
          <p:nvSpPr>
            <p:cNvPr name="TextBox 10" id="10"/>
            <p:cNvSpPr txBox="true"/>
            <p:nvPr/>
          </p:nvSpPr>
          <p:spPr>
            <a:xfrm>
              <a:off x="0" y="-38100"/>
              <a:ext cx="2282786" cy="1823692"/>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1" id="11"/>
          <p:cNvGrpSpPr/>
          <p:nvPr/>
        </p:nvGrpSpPr>
        <p:grpSpPr>
          <a:xfrm rot="0">
            <a:off x="-2123887" y="-2346523"/>
            <a:ext cx="4693046" cy="469304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5573718" y="7940477"/>
            <a:ext cx="4693046" cy="469304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9377951" y="3658997"/>
            <a:ext cx="8141881" cy="4027327"/>
            <a:chOff x="0" y="0"/>
            <a:chExt cx="16499563" cy="8161398"/>
          </a:xfrm>
        </p:grpSpPr>
        <p:sp>
          <p:nvSpPr>
            <p:cNvPr name="Freeform 18" id="18"/>
            <p:cNvSpPr/>
            <p:nvPr/>
          </p:nvSpPr>
          <p:spPr>
            <a:xfrm flipH="false" flipV="false" rot="0">
              <a:off x="0" y="0"/>
              <a:ext cx="16497706" cy="8161398"/>
            </a:xfrm>
            <a:custGeom>
              <a:avLst/>
              <a:gdLst/>
              <a:ahLst/>
              <a:cxnLst/>
              <a:rect r="r" b="b" t="t" l="l"/>
              <a:pathLst>
                <a:path h="8161398" w="16497706">
                  <a:moveTo>
                    <a:pt x="0" y="7485635"/>
                  </a:moveTo>
                  <a:lnTo>
                    <a:pt x="0" y="675764"/>
                  </a:lnTo>
                  <a:cubicBezTo>
                    <a:pt x="0" y="301972"/>
                    <a:pt x="343393" y="0"/>
                    <a:pt x="768458" y="0"/>
                  </a:cubicBezTo>
                  <a:lnTo>
                    <a:pt x="15729249" y="0"/>
                  </a:lnTo>
                  <a:cubicBezTo>
                    <a:pt x="16154313" y="0"/>
                    <a:pt x="16497706" y="301972"/>
                    <a:pt x="16497706" y="675764"/>
                  </a:cubicBezTo>
                  <a:lnTo>
                    <a:pt x="16497706" y="7484002"/>
                  </a:lnTo>
                  <a:cubicBezTo>
                    <a:pt x="16497706" y="7857794"/>
                    <a:pt x="16154313" y="8159766"/>
                    <a:pt x="15729249" y="8159766"/>
                  </a:cubicBezTo>
                  <a:lnTo>
                    <a:pt x="768458" y="8159766"/>
                  </a:lnTo>
                  <a:cubicBezTo>
                    <a:pt x="345249" y="8161398"/>
                    <a:pt x="0" y="7859426"/>
                    <a:pt x="0" y="7485635"/>
                  </a:cubicBezTo>
                  <a:close/>
                </a:path>
              </a:pathLst>
            </a:custGeom>
            <a:blipFill>
              <a:blip r:embed="rId3"/>
              <a:stretch>
                <a:fillRect l="-3496" t="0" r="-3496" b="0"/>
              </a:stretch>
            </a:blipFill>
          </p:spPr>
        </p:sp>
      </p:grpSp>
      <p:grpSp>
        <p:nvGrpSpPr>
          <p:cNvPr name="Group 19" id="19"/>
          <p:cNvGrpSpPr/>
          <p:nvPr/>
        </p:nvGrpSpPr>
        <p:grpSpPr>
          <a:xfrm rot="0">
            <a:off x="789467" y="3658997"/>
            <a:ext cx="8141881" cy="4027327"/>
            <a:chOff x="0" y="0"/>
            <a:chExt cx="16499563" cy="8161398"/>
          </a:xfrm>
        </p:grpSpPr>
        <p:sp>
          <p:nvSpPr>
            <p:cNvPr name="Freeform 20" id="20"/>
            <p:cNvSpPr/>
            <p:nvPr/>
          </p:nvSpPr>
          <p:spPr>
            <a:xfrm flipH="false" flipV="false" rot="0">
              <a:off x="0" y="0"/>
              <a:ext cx="16497706" cy="8161398"/>
            </a:xfrm>
            <a:custGeom>
              <a:avLst/>
              <a:gdLst/>
              <a:ahLst/>
              <a:cxnLst/>
              <a:rect r="r" b="b" t="t" l="l"/>
              <a:pathLst>
                <a:path h="8161398" w="16497706">
                  <a:moveTo>
                    <a:pt x="0" y="7485635"/>
                  </a:moveTo>
                  <a:lnTo>
                    <a:pt x="0" y="675764"/>
                  </a:lnTo>
                  <a:cubicBezTo>
                    <a:pt x="0" y="301972"/>
                    <a:pt x="343393" y="0"/>
                    <a:pt x="768458" y="0"/>
                  </a:cubicBezTo>
                  <a:lnTo>
                    <a:pt x="15729249" y="0"/>
                  </a:lnTo>
                  <a:cubicBezTo>
                    <a:pt x="16154313" y="0"/>
                    <a:pt x="16497706" y="301972"/>
                    <a:pt x="16497706" y="675764"/>
                  </a:cubicBezTo>
                  <a:lnTo>
                    <a:pt x="16497706" y="7484002"/>
                  </a:lnTo>
                  <a:cubicBezTo>
                    <a:pt x="16497706" y="7857794"/>
                    <a:pt x="16154313" y="8159766"/>
                    <a:pt x="15729249" y="8159766"/>
                  </a:cubicBezTo>
                  <a:lnTo>
                    <a:pt x="768458" y="8159766"/>
                  </a:lnTo>
                  <a:cubicBezTo>
                    <a:pt x="345249" y="8161398"/>
                    <a:pt x="0" y="7859426"/>
                    <a:pt x="0" y="7485635"/>
                  </a:cubicBezTo>
                  <a:close/>
                </a:path>
              </a:pathLst>
            </a:custGeom>
            <a:blipFill>
              <a:blip r:embed="rId4"/>
              <a:stretch>
                <a:fillRect l="-3508" t="0" r="-3508" b="0"/>
              </a:stretch>
            </a:blipFill>
          </p:spPr>
        </p:sp>
      </p:grpSp>
      <p:sp>
        <p:nvSpPr>
          <p:cNvPr name="TextBox 21" id="21"/>
          <p:cNvSpPr txBox="true"/>
          <p:nvPr/>
        </p:nvSpPr>
        <p:spPr>
          <a:xfrm rot="0">
            <a:off x="5204374" y="743201"/>
            <a:ext cx="7453950"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FDFDFD"/>
                </a:solidFill>
                <a:latin typeface="Open Sans Extra Bold"/>
              </a:rPr>
              <a:t>App Walkthrough 1</a:t>
            </a:r>
          </a:p>
        </p:txBody>
      </p:sp>
      <p:sp>
        <p:nvSpPr>
          <p:cNvPr name="TextBox 22" id="22"/>
          <p:cNvSpPr txBox="true"/>
          <p:nvPr/>
        </p:nvSpPr>
        <p:spPr>
          <a:xfrm rot="0">
            <a:off x="10582703" y="8273851"/>
            <a:ext cx="5297877" cy="1379673"/>
          </a:xfrm>
          <a:prstGeom prst="rect">
            <a:avLst/>
          </a:prstGeom>
        </p:spPr>
        <p:txBody>
          <a:bodyPr anchor="t" rtlCol="false" tIns="0" lIns="0" bIns="0" rIns="0">
            <a:spAutoFit/>
          </a:bodyPr>
          <a:lstStyle/>
          <a:p>
            <a:pPr algn="ctr" marL="0" indent="0" lvl="0">
              <a:lnSpc>
                <a:spcPts val="2705"/>
              </a:lnSpc>
              <a:spcBef>
                <a:spcPct val="0"/>
              </a:spcBef>
            </a:pPr>
            <a:r>
              <a:rPr lang="en-US" sz="1932" spc="-38">
                <a:solidFill>
                  <a:srgbClr val="051D40"/>
                </a:solidFill>
                <a:latin typeface="Poppins"/>
              </a:rPr>
              <a:t>Sign In page routes to the Dashboard page of the podcast app, where a carousel displays show options , buttons to filter the list of shows and the list of shows</a:t>
            </a:r>
          </a:p>
        </p:txBody>
      </p:sp>
      <p:sp>
        <p:nvSpPr>
          <p:cNvPr name="TextBox 23" id="23"/>
          <p:cNvSpPr txBox="true"/>
          <p:nvPr/>
        </p:nvSpPr>
        <p:spPr>
          <a:xfrm rot="0">
            <a:off x="3126559" y="7638699"/>
            <a:ext cx="2877407" cy="38960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Open Sans Extra Bold"/>
              </a:rPr>
              <a:t>Sign In page</a:t>
            </a:r>
          </a:p>
        </p:txBody>
      </p:sp>
      <p:sp>
        <p:nvSpPr>
          <p:cNvPr name="TextBox 24" id="24"/>
          <p:cNvSpPr txBox="true"/>
          <p:nvPr/>
        </p:nvSpPr>
        <p:spPr>
          <a:xfrm rot="0">
            <a:off x="11792939" y="7638699"/>
            <a:ext cx="2877407" cy="38960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Open Sans Extra Bold"/>
              </a:rPr>
              <a:t>Dashboard page</a:t>
            </a:r>
          </a:p>
        </p:txBody>
      </p:sp>
      <p:sp>
        <p:nvSpPr>
          <p:cNvPr name="TextBox 25" id="25"/>
          <p:cNvSpPr txBox="true"/>
          <p:nvPr/>
        </p:nvSpPr>
        <p:spPr>
          <a:xfrm rot="0">
            <a:off x="1916324" y="8273851"/>
            <a:ext cx="5297877" cy="693873"/>
          </a:xfrm>
          <a:prstGeom prst="rect">
            <a:avLst/>
          </a:prstGeom>
        </p:spPr>
        <p:txBody>
          <a:bodyPr anchor="t" rtlCol="false" tIns="0" lIns="0" bIns="0" rIns="0">
            <a:spAutoFit/>
          </a:bodyPr>
          <a:lstStyle/>
          <a:p>
            <a:pPr algn="ctr" marL="0" indent="0" lvl="0">
              <a:lnSpc>
                <a:spcPts val="2705"/>
              </a:lnSpc>
              <a:spcBef>
                <a:spcPct val="0"/>
              </a:spcBef>
            </a:pPr>
            <a:r>
              <a:rPr lang="en-US" sz="1932" spc="-38">
                <a:solidFill>
                  <a:srgbClr val="051D40"/>
                </a:solidFill>
                <a:latin typeface="Poppins"/>
              </a:rPr>
              <a:t>User signs in by entering their email address and password, then click submit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32204"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3" id="3"/>
          <p:cNvSpPr/>
          <p:nvPr/>
        </p:nvSpPr>
        <p:spPr>
          <a:xfrm flipH="false" flipV="false" rot="0">
            <a:off x="6224860"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4" id="4"/>
          <p:cNvSpPr/>
          <p:nvPr/>
        </p:nvSpPr>
        <p:spPr>
          <a:xfrm flipH="false" flipV="false" rot="0">
            <a:off x="12213997"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grpSp>
        <p:nvGrpSpPr>
          <p:cNvPr name="Group 5" id="5"/>
          <p:cNvGrpSpPr/>
          <p:nvPr/>
        </p:nvGrpSpPr>
        <p:grpSpPr>
          <a:xfrm rot="0">
            <a:off x="9145759" y="3298645"/>
            <a:ext cx="8606264" cy="6711016"/>
            <a:chOff x="0" y="0"/>
            <a:chExt cx="2289859" cy="1785592"/>
          </a:xfrm>
        </p:grpSpPr>
        <p:sp>
          <p:nvSpPr>
            <p:cNvPr name="Freeform 6" id="6"/>
            <p:cNvSpPr/>
            <p:nvPr/>
          </p:nvSpPr>
          <p:spPr>
            <a:xfrm flipH="false" flipV="false" rot="0">
              <a:off x="0" y="0"/>
              <a:ext cx="2289858" cy="1785592"/>
            </a:xfrm>
            <a:custGeom>
              <a:avLst/>
              <a:gdLst/>
              <a:ahLst/>
              <a:cxnLst/>
              <a:rect r="r" b="b" t="t" l="l"/>
              <a:pathLst>
                <a:path h="1785592" w="2289858">
                  <a:moveTo>
                    <a:pt x="39581" y="0"/>
                  </a:moveTo>
                  <a:lnTo>
                    <a:pt x="2250278" y="0"/>
                  </a:lnTo>
                  <a:cubicBezTo>
                    <a:pt x="2272137" y="0"/>
                    <a:pt x="2289858" y="17721"/>
                    <a:pt x="2289858" y="39581"/>
                  </a:cubicBezTo>
                  <a:lnTo>
                    <a:pt x="2289858" y="1746011"/>
                  </a:lnTo>
                  <a:cubicBezTo>
                    <a:pt x="2289858" y="1767871"/>
                    <a:pt x="2272137" y="1785592"/>
                    <a:pt x="2250278" y="1785592"/>
                  </a:cubicBezTo>
                  <a:lnTo>
                    <a:pt x="39581" y="1785592"/>
                  </a:lnTo>
                  <a:cubicBezTo>
                    <a:pt x="17721" y="1785592"/>
                    <a:pt x="0" y="1767871"/>
                    <a:pt x="0" y="1746011"/>
                  </a:cubicBezTo>
                  <a:lnTo>
                    <a:pt x="0" y="39581"/>
                  </a:lnTo>
                  <a:cubicBezTo>
                    <a:pt x="0" y="17721"/>
                    <a:pt x="17721" y="0"/>
                    <a:pt x="39581" y="0"/>
                  </a:cubicBezTo>
                  <a:close/>
                </a:path>
              </a:pathLst>
            </a:custGeom>
            <a:solidFill>
              <a:srgbClr val="FDFDFD"/>
            </a:solidFill>
          </p:spPr>
        </p:sp>
        <p:sp>
          <p:nvSpPr>
            <p:cNvPr name="TextBox 7" id="7"/>
            <p:cNvSpPr txBox="true"/>
            <p:nvPr/>
          </p:nvSpPr>
          <p:spPr>
            <a:xfrm>
              <a:off x="0" y="-38100"/>
              <a:ext cx="2289859" cy="1823692"/>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8" id="8"/>
          <p:cNvGrpSpPr/>
          <p:nvPr/>
        </p:nvGrpSpPr>
        <p:grpSpPr>
          <a:xfrm rot="0">
            <a:off x="564317" y="3298645"/>
            <a:ext cx="8579683" cy="6711016"/>
            <a:chOff x="0" y="0"/>
            <a:chExt cx="2282786" cy="1785592"/>
          </a:xfrm>
        </p:grpSpPr>
        <p:sp>
          <p:nvSpPr>
            <p:cNvPr name="Freeform 9" id="9"/>
            <p:cNvSpPr/>
            <p:nvPr/>
          </p:nvSpPr>
          <p:spPr>
            <a:xfrm flipH="false" flipV="false" rot="0">
              <a:off x="0" y="0"/>
              <a:ext cx="2282786" cy="1785592"/>
            </a:xfrm>
            <a:custGeom>
              <a:avLst/>
              <a:gdLst/>
              <a:ahLst/>
              <a:cxnLst/>
              <a:rect r="r" b="b" t="t" l="l"/>
              <a:pathLst>
                <a:path h="1785592" w="2282786">
                  <a:moveTo>
                    <a:pt x="39704" y="0"/>
                  </a:moveTo>
                  <a:lnTo>
                    <a:pt x="2243082" y="0"/>
                  </a:lnTo>
                  <a:cubicBezTo>
                    <a:pt x="2265010" y="0"/>
                    <a:pt x="2282786" y="17776"/>
                    <a:pt x="2282786" y="39704"/>
                  </a:cubicBezTo>
                  <a:lnTo>
                    <a:pt x="2282786" y="1745888"/>
                  </a:lnTo>
                  <a:cubicBezTo>
                    <a:pt x="2282786" y="1767816"/>
                    <a:pt x="2265010" y="1785592"/>
                    <a:pt x="2243082" y="1785592"/>
                  </a:cubicBezTo>
                  <a:lnTo>
                    <a:pt x="39704" y="1785592"/>
                  </a:lnTo>
                  <a:cubicBezTo>
                    <a:pt x="17776" y="1785592"/>
                    <a:pt x="0" y="1767816"/>
                    <a:pt x="0" y="1745888"/>
                  </a:cubicBezTo>
                  <a:lnTo>
                    <a:pt x="0" y="39704"/>
                  </a:lnTo>
                  <a:cubicBezTo>
                    <a:pt x="0" y="17776"/>
                    <a:pt x="17776" y="0"/>
                    <a:pt x="39704" y="0"/>
                  </a:cubicBezTo>
                  <a:close/>
                </a:path>
              </a:pathLst>
            </a:custGeom>
            <a:solidFill>
              <a:srgbClr val="FDFDFD"/>
            </a:solidFill>
          </p:spPr>
        </p:sp>
        <p:sp>
          <p:nvSpPr>
            <p:cNvPr name="TextBox 10" id="10"/>
            <p:cNvSpPr txBox="true"/>
            <p:nvPr/>
          </p:nvSpPr>
          <p:spPr>
            <a:xfrm>
              <a:off x="0" y="-38100"/>
              <a:ext cx="2282786" cy="1823692"/>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1" id="11"/>
          <p:cNvGrpSpPr/>
          <p:nvPr/>
        </p:nvGrpSpPr>
        <p:grpSpPr>
          <a:xfrm rot="0">
            <a:off x="-2123887" y="-2346523"/>
            <a:ext cx="4693046" cy="469304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5573718" y="7940477"/>
            <a:ext cx="4693046" cy="469304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9377951" y="3658997"/>
            <a:ext cx="8141881" cy="4027327"/>
            <a:chOff x="0" y="0"/>
            <a:chExt cx="16499563" cy="8161398"/>
          </a:xfrm>
        </p:grpSpPr>
        <p:sp>
          <p:nvSpPr>
            <p:cNvPr name="Freeform 18" id="18"/>
            <p:cNvSpPr/>
            <p:nvPr/>
          </p:nvSpPr>
          <p:spPr>
            <a:xfrm flipH="false" flipV="false" rot="0">
              <a:off x="0" y="0"/>
              <a:ext cx="16497706" cy="8161398"/>
            </a:xfrm>
            <a:custGeom>
              <a:avLst/>
              <a:gdLst/>
              <a:ahLst/>
              <a:cxnLst/>
              <a:rect r="r" b="b" t="t" l="l"/>
              <a:pathLst>
                <a:path h="8161398" w="16497706">
                  <a:moveTo>
                    <a:pt x="0" y="7485635"/>
                  </a:moveTo>
                  <a:lnTo>
                    <a:pt x="0" y="675764"/>
                  </a:lnTo>
                  <a:cubicBezTo>
                    <a:pt x="0" y="301972"/>
                    <a:pt x="343393" y="0"/>
                    <a:pt x="768458" y="0"/>
                  </a:cubicBezTo>
                  <a:lnTo>
                    <a:pt x="15729249" y="0"/>
                  </a:lnTo>
                  <a:cubicBezTo>
                    <a:pt x="16154313" y="0"/>
                    <a:pt x="16497706" y="301972"/>
                    <a:pt x="16497706" y="675764"/>
                  </a:cubicBezTo>
                  <a:lnTo>
                    <a:pt x="16497706" y="7484002"/>
                  </a:lnTo>
                  <a:cubicBezTo>
                    <a:pt x="16497706" y="7857794"/>
                    <a:pt x="16154313" y="8159766"/>
                    <a:pt x="15729249" y="8159766"/>
                  </a:cubicBezTo>
                  <a:lnTo>
                    <a:pt x="768458" y="8159766"/>
                  </a:lnTo>
                  <a:cubicBezTo>
                    <a:pt x="345249" y="8161398"/>
                    <a:pt x="0" y="7859426"/>
                    <a:pt x="0" y="7485635"/>
                  </a:cubicBezTo>
                  <a:close/>
                </a:path>
              </a:pathLst>
            </a:custGeom>
            <a:blipFill>
              <a:blip r:embed="rId3"/>
              <a:stretch>
                <a:fillRect l="-3509" t="0" r="-3509" b="0"/>
              </a:stretch>
            </a:blipFill>
          </p:spPr>
        </p:sp>
      </p:grpSp>
      <p:grpSp>
        <p:nvGrpSpPr>
          <p:cNvPr name="Group 19" id="19"/>
          <p:cNvGrpSpPr/>
          <p:nvPr/>
        </p:nvGrpSpPr>
        <p:grpSpPr>
          <a:xfrm rot="0">
            <a:off x="789467" y="3658997"/>
            <a:ext cx="8141881" cy="4027327"/>
            <a:chOff x="0" y="0"/>
            <a:chExt cx="16499563" cy="8161398"/>
          </a:xfrm>
        </p:grpSpPr>
        <p:sp>
          <p:nvSpPr>
            <p:cNvPr name="Freeform 20" id="20"/>
            <p:cNvSpPr/>
            <p:nvPr/>
          </p:nvSpPr>
          <p:spPr>
            <a:xfrm flipH="false" flipV="false" rot="0">
              <a:off x="0" y="0"/>
              <a:ext cx="16497706" cy="8161398"/>
            </a:xfrm>
            <a:custGeom>
              <a:avLst/>
              <a:gdLst/>
              <a:ahLst/>
              <a:cxnLst/>
              <a:rect r="r" b="b" t="t" l="l"/>
              <a:pathLst>
                <a:path h="8161398" w="16497706">
                  <a:moveTo>
                    <a:pt x="0" y="7485635"/>
                  </a:moveTo>
                  <a:lnTo>
                    <a:pt x="0" y="675764"/>
                  </a:lnTo>
                  <a:cubicBezTo>
                    <a:pt x="0" y="301972"/>
                    <a:pt x="343393" y="0"/>
                    <a:pt x="768458" y="0"/>
                  </a:cubicBezTo>
                  <a:lnTo>
                    <a:pt x="15729249" y="0"/>
                  </a:lnTo>
                  <a:cubicBezTo>
                    <a:pt x="16154313" y="0"/>
                    <a:pt x="16497706" y="301972"/>
                    <a:pt x="16497706" y="675764"/>
                  </a:cubicBezTo>
                  <a:lnTo>
                    <a:pt x="16497706" y="7484002"/>
                  </a:lnTo>
                  <a:cubicBezTo>
                    <a:pt x="16497706" y="7857794"/>
                    <a:pt x="16154313" y="8159766"/>
                    <a:pt x="15729249" y="8159766"/>
                  </a:cubicBezTo>
                  <a:lnTo>
                    <a:pt x="768458" y="8159766"/>
                  </a:lnTo>
                  <a:cubicBezTo>
                    <a:pt x="345249" y="8161398"/>
                    <a:pt x="0" y="7859426"/>
                    <a:pt x="0" y="7485635"/>
                  </a:cubicBezTo>
                  <a:close/>
                </a:path>
              </a:pathLst>
            </a:custGeom>
            <a:blipFill>
              <a:blip r:embed="rId4"/>
              <a:stretch>
                <a:fillRect l="-2448" t="0" r="-2448" b="0"/>
              </a:stretch>
            </a:blipFill>
          </p:spPr>
        </p:sp>
      </p:grpSp>
      <p:sp>
        <p:nvSpPr>
          <p:cNvPr name="TextBox 21" id="21"/>
          <p:cNvSpPr txBox="true"/>
          <p:nvPr/>
        </p:nvSpPr>
        <p:spPr>
          <a:xfrm rot="0">
            <a:off x="5204374" y="743201"/>
            <a:ext cx="7453950"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FDFDFD"/>
                </a:solidFill>
                <a:latin typeface="Open Sans Extra Bold"/>
              </a:rPr>
              <a:t>App Walkthrough 2</a:t>
            </a:r>
          </a:p>
        </p:txBody>
      </p:sp>
      <p:sp>
        <p:nvSpPr>
          <p:cNvPr name="TextBox 22" id="22"/>
          <p:cNvSpPr txBox="true"/>
          <p:nvPr/>
        </p:nvSpPr>
        <p:spPr>
          <a:xfrm rot="0">
            <a:off x="10582703" y="8273851"/>
            <a:ext cx="5297877" cy="1379673"/>
          </a:xfrm>
          <a:prstGeom prst="rect">
            <a:avLst/>
          </a:prstGeom>
        </p:spPr>
        <p:txBody>
          <a:bodyPr anchor="t" rtlCol="false" tIns="0" lIns="0" bIns="0" rIns="0">
            <a:spAutoFit/>
          </a:bodyPr>
          <a:lstStyle/>
          <a:p>
            <a:pPr algn="ctr" marL="0" indent="0" lvl="0">
              <a:lnSpc>
                <a:spcPts val="2705"/>
              </a:lnSpc>
              <a:spcBef>
                <a:spcPct val="0"/>
              </a:spcBef>
            </a:pPr>
            <a:r>
              <a:rPr lang="en-US" sz="1932" spc="-38">
                <a:solidFill>
                  <a:srgbClr val="051D40"/>
                </a:solidFill>
                <a:latin typeface="Poppins"/>
              </a:rPr>
              <a:t>Accessed through the navigation menu, the Favourites page holds all the episodes that were “favourited” by the user while on the PodcastShow page of an show</a:t>
            </a:r>
          </a:p>
        </p:txBody>
      </p:sp>
      <p:sp>
        <p:nvSpPr>
          <p:cNvPr name="TextBox 23" id="23"/>
          <p:cNvSpPr txBox="true"/>
          <p:nvPr/>
        </p:nvSpPr>
        <p:spPr>
          <a:xfrm rot="0">
            <a:off x="3126559" y="7638699"/>
            <a:ext cx="2877407" cy="38960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Open Sans Extra Bold"/>
              </a:rPr>
              <a:t>PodcastShow page</a:t>
            </a:r>
          </a:p>
        </p:txBody>
      </p:sp>
      <p:sp>
        <p:nvSpPr>
          <p:cNvPr name="TextBox 24" id="24"/>
          <p:cNvSpPr txBox="true"/>
          <p:nvPr/>
        </p:nvSpPr>
        <p:spPr>
          <a:xfrm rot="0">
            <a:off x="11792939" y="7638699"/>
            <a:ext cx="2877407" cy="38960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Open Sans Extra Bold"/>
              </a:rPr>
              <a:t>Favourites page</a:t>
            </a:r>
          </a:p>
        </p:txBody>
      </p:sp>
      <p:sp>
        <p:nvSpPr>
          <p:cNvPr name="TextBox 25" id="25"/>
          <p:cNvSpPr txBox="true"/>
          <p:nvPr/>
        </p:nvSpPr>
        <p:spPr>
          <a:xfrm rot="0">
            <a:off x="1916324" y="8273851"/>
            <a:ext cx="5297877" cy="1036773"/>
          </a:xfrm>
          <a:prstGeom prst="rect">
            <a:avLst/>
          </a:prstGeom>
        </p:spPr>
        <p:txBody>
          <a:bodyPr anchor="t" rtlCol="false" tIns="0" lIns="0" bIns="0" rIns="0">
            <a:spAutoFit/>
          </a:bodyPr>
          <a:lstStyle/>
          <a:p>
            <a:pPr algn="ctr" marL="0" indent="0" lvl="0">
              <a:lnSpc>
                <a:spcPts val="2705"/>
              </a:lnSpc>
              <a:spcBef>
                <a:spcPct val="0"/>
              </a:spcBef>
            </a:pPr>
            <a:r>
              <a:rPr lang="en-US" sz="1932" spc="-38">
                <a:solidFill>
                  <a:srgbClr val="051D40"/>
                </a:solidFill>
                <a:latin typeface="Poppins"/>
              </a:rPr>
              <a:t>When the user clicks on a show in the show list, the app routes to a page where it displays the show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728336" y="257177"/>
            <a:ext cx="7922504" cy="828039"/>
          </a:xfrm>
          <a:prstGeom prst="rect">
            <a:avLst/>
          </a:prstGeom>
        </p:spPr>
        <p:txBody>
          <a:bodyPr anchor="t" rtlCol="false" tIns="0" lIns="0" bIns="0" rIns="0">
            <a:spAutoFit/>
          </a:bodyPr>
          <a:lstStyle/>
          <a:p>
            <a:pPr algn="l" marL="0" indent="0" lvl="0">
              <a:lnSpc>
                <a:spcPts val="6860"/>
              </a:lnSpc>
              <a:spcBef>
                <a:spcPct val="0"/>
              </a:spcBef>
            </a:pPr>
            <a:r>
              <a:rPr lang="en-US" sz="4900">
                <a:solidFill>
                  <a:srgbClr val="051D40"/>
                </a:solidFill>
                <a:latin typeface="Open Sans Extra Bold"/>
              </a:rPr>
              <a:t>App Structure</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899055" y="1108308"/>
            <a:ext cx="9006427" cy="4093693"/>
          </a:xfrm>
          <a:prstGeom prst="rect">
            <a:avLst/>
          </a:prstGeom>
        </p:spPr>
        <p:txBody>
          <a:bodyPr anchor="t" rtlCol="false" tIns="0" lIns="0" bIns="0" rIns="0">
            <a:spAutoFit/>
          </a:bodyPr>
          <a:lstStyle/>
          <a:p>
            <a:pPr algn="l">
              <a:lnSpc>
                <a:spcPts val="3263"/>
              </a:lnSpc>
            </a:pPr>
            <a:r>
              <a:rPr lang="en-US" sz="2330" spc="-46">
                <a:solidFill>
                  <a:srgbClr val="051D40"/>
                </a:solidFill>
                <a:latin typeface="Poppins"/>
              </a:rPr>
              <a:t>The Podcast App is made up of the following files:</a:t>
            </a:r>
          </a:p>
          <a:p>
            <a:pPr algn="l">
              <a:lnSpc>
                <a:spcPts val="3263"/>
              </a:lnSpc>
            </a:pPr>
            <a:r>
              <a:rPr lang="en-US" sz="2330" spc="-46">
                <a:solidFill>
                  <a:srgbClr val="051D40"/>
                </a:solidFill>
                <a:latin typeface="Poppins"/>
              </a:rPr>
              <a:t>In the root directory(Podcast App)</a:t>
            </a:r>
          </a:p>
          <a:p>
            <a:pPr algn="l" marL="503258" indent="-251629" lvl="1">
              <a:lnSpc>
                <a:spcPts val="3263"/>
              </a:lnSpc>
              <a:buFont typeface="Arial"/>
              <a:buChar char="•"/>
            </a:pPr>
            <a:r>
              <a:rPr lang="en-US" sz="2330" spc="-46">
                <a:solidFill>
                  <a:srgbClr val="051D40"/>
                </a:solidFill>
                <a:latin typeface="Poppins"/>
              </a:rPr>
              <a:t>Index.html</a:t>
            </a:r>
          </a:p>
          <a:p>
            <a:pPr algn="l" marL="503258" indent="-251629" lvl="1">
              <a:lnSpc>
                <a:spcPts val="3263"/>
              </a:lnSpc>
              <a:buFont typeface="Arial"/>
              <a:buChar char="•"/>
            </a:pPr>
            <a:r>
              <a:rPr lang="en-US" sz="2330" spc="-46">
                <a:solidFill>
                  <a:srgbClr val="051D40"/>
                </a:solidFill>
                <a:latin typeface="Poppins"/>
              </a:rPr>
              <a:t>src folder</a:t>
            </a:r>
          </a:p>
          <a:p>
            <a:pPr algn="l">
              <a:lnSpc>
                <a:spcPts val="3263"/>
              </a:lnSpc>
            </a:pPr>
            <a:r>
              <a:rPr lang="en-US" sz="2330" spc="-46">
                <a:solidFill>
                  <a:srgbClr val="051D40"/>
                </a:solidFill>
                <a:latin typeface="Poppins"/>
              </a:rPr>
              <a:t>In the source directory:</a:t>
            </a:r>
          </a:p>
          <a:p>
            <a:pPr algn="l" marL="503258" indent="-251629" lvl="1">
              <a:lnSpc>
                <a:spcPts val="3263"/>
              </a:lnSpc>
              <a:buFont typeface="Arial"/>
              <a:buChar char="•"/>
            </a:pPr>
            <a:r>
              <a:rPr lang="en-US" sz="2330" spc="-46">
                <a:solidFill>
                  <a:srgbClr val="051D40"/>
                </a:solidFill>
                <a:latin typeface="Poppins"/>
              </a:rPr>
              <a:t>main.tsx</a:t>
            </a:r>
          </a:p>
          <a:p>
            <a:pPr algn="l" marL="503258" indent="-251629" lvl="1">
              <a:lnSpc>
                <a:spcPts val="3263"/>
              </a:lnSpc>
              <a:buFont typeface="Arial"/>
              <a:buChar char="•"/>
            </a:pPr>
            <a:r>
              <a:rPr lang="en-US" sz="2330" spc="-46">
                <a:solidFill>
                  <a:srgbClr val="051D40"/>
                </a:solidFill>
                <a:latin typeface="Poppins"/>
              </a:rPr>
              <a:t>App.tsx</a:t>
            </a:r>
          </a:p>
          <a:p>
            <a:pPr algn="l" marL="503258" indent="-251629" lvl="1">
              <a:lnSpc>
                <a:spcPts val="3263"/>
              </a:lnSpc>
              <a:buFont typeface="Arial"/>
              <a:buChar char="•"/>
            </a:pPr>
            <a:r>
              <a:rPr lang="en-US" sz="2330" spc="-46">
                <a:solidFill>
                  <a:srgbClr val="051D40"/>
                </a:solidFill>
                <a:latin typeface="Poppins"/>
              </a:rPr>
              <a:t>index.css</a:t>
            </a:r>
          </a:p>
          <a:p>
            <a:pPr algn="l" marL="503258" indent="-251629" lvl="1">
              <a:lnSpc>
                <a:spcPts val="3263"/>
              </a:lnSpc>
              <a:buFont typeface="Arial"/>
              <a:buChar char="•"/>
            </a:pPr>
            <a:r>
              <a:rPr lang="en-US" sz="2330" spc="-46">
                <a:solidFill>
                  <a:srgbClr val="051D40"/>
                </a:solidFill>
                <a:latin typeface="Poppins"/>
              </a:rPr>
              <a:t>assets folder holding the Podcast App logo</a:t>
            </a:r>
          </a:p>
          <a:p>
            <a:pPr algn="l">
              <a:lnSpc>
                <a:spcPts val="3263"/>
              </a:lnSpc>
            </a:pPr>
            <a:r>
              <a:rPr lang="en-US" sz="2330" spc="-46">
                <a:solidFill>
                  <a:srgbClr val="051D40"/>
                </a:solidFill>
                <a:latin typeface="Poppins"/>
              </a:rPr>
              <a:t>along with the following folders too:</a:t>
            </a:r>
          </a:p>
        </p:txBody>
      </p:sp>
      <p:grpSp>
        <p:nvGrpSpPr>
          <p:cNvPr name="Group 10" id="10"/>
          <p:cNvGrpSpPr/>
          <p:nvPr/>
        </p:nvGrpSpPr>
        <p:grpSpPr>
          <a:xfrm rot="0">
            <a:off x="9966307" y="300249"/>
            <a:ext cx="8027935" cy="9598729"/>
            <a:chOff x="0" y="0"/>
            <a:chExt cx="8603361" cy="10286746"/>
          </a:xfrm>
        </p:grpSpPr>
        <p:sp>
          <p:nvSpPr>
            <p:cNvPr name="Freeform 11" id="11"/>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28002" t="0" r="-51461" b="0"/>
              </a:stretch>
            </a:blipFill>
          </p:spPr>
        </p:sp>
      </p:grpSp>
      <p:grpSp>
        <p:nvGrpSpPr>
          <p:cNvPr name="Group 12" id="12"/>
          <p:cNvGrpSpPr/>
          <p:nvPr/>
        </p:nvGrpSpPr>
        <p:grpSpPr>
          <a:xfrm rot="0">
            <a:off x="14700679" y="7074186"/>
            <a:ext cx="5946973" cy="594697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609132" y="9491991"/>
            <a:ext cx="14876191" cy="711357"/>
          </a:xfrm>
          <a:custGeom>
            <a:avLst/>
            <a:gdLst/>
            <a:ahLst/>
            <a:cxnLst/>
            <a:rect r="r" b="b" t="t" l="l"/>
            <a:pathLst>
              <a:path h="711357" w="14876191">
                <a:moveTo>
                  <a:pt x="0" y="0"/>
                </a:moveTo>
                <a:lnTo>
                  <a:pt x="14876191" y="0"/>
                </a:lnTo>
                <a:lnTo>
                  <a:pt x="14876191" y="711357"/>
                </a:lnTo>
                <a:lnTo>
                  <a:pt x="0" y="711357"/>
                </a:lnTo>
                <a:lnTo>
                  <a:pt x="0" y="0"/>
                </a:lnTo>
                <a:close/>
              </a:path>
            </a:pathLst>
          </a:custGeom>
          <a:blipFill>
            <a:blip r:embed="rId3"/>
            <a:stretch>
              <a:fillRect l="0" t="-297785" r="0" b="-15234"/>
            </a:stretch>
          </a:blipFill>
        </p:spPr>
      </p:sp>
      <p:grpSp>
        <p:nvGrpSpPr>
          <p:cNvPr name="Group 16" id="16"/>
          <p:cNvGrpSpPr/>
          <p:nvPr/>
        </p:nvGrpSpPr>
        <p:grpSpPr>
          <a:xfrm rot="0">
            <a:off x="1609132" y="6068307"/>
            <a:ext cx="14895951" cy="3423684"/>
            <a:chOff x="0" y="0"/>
            <a:chExt cx="3923213" cy="901711"/>
          </a:xfrm>
        </p:grpSpPr>
        <p:sp>
          <p:nvSpPr>
            <p:cNvPr name="Freeform 17" id="17"/>
            <p:cNvSpPr/>
            <p:nvPr/>
          </p:nvSpPr>
          <p:spPr>
            <a:xfrm flipH="false" flipV="false" rot="0">
              <a:off x="0" y="0"/>
              <a:ext cx="3923214" cy="901711"/>
            </a:xfrm>
            <a:custGeom>
              <a:avLst/>
              <a:gdLst/>
              <a:ahLst/>
              <a:cxnLst/>
              <a:rect r="r" b="b" t="t" l="l"/>
              <a:pathLst>
                <a:path h="901711" w="3923214">
                  <a:moveTo>
                    <a:pt x="7276" y="0"/>
                  </a:moveTo>
                  <a:lnTo>
                    <a:pt x="3915937" y="0"/>
                  </a:lnTo>
                  <a:cubicBezTo>
                    <a:pt x="3917867" y="0"/>
                    <a:pt x="3919718" y="767"/>
                    <a:pt x="3921082" y="2131"/>
                  </a:cubicBezTo>
                  <a:cubicBezTo>
                    <a:pt x="3922447" y="3496"/>
                    <a:pt x="3923214" y="5346"/>
                    <a:pt x="3923214" y="7276"/>
                  </a:cubicBezTo>
                  <a:lnTo>
                    <a:pt x="3923214" y="894435"/>
                  </a:lnTo>
                  <a:cubicBezTo>
                    <a:pt x="3923214" y="896364"/>
                    <a:pt x="3922447" y="898215"/>
                    <a:pt x="3921082" y="899580"/>
                  </a:cubicBezTo>
                  <a:cubicBezTo>
                    <a:pt x="3919718" y="900944"/>
                    <a:pt x="3917867" y="901711"/>
                    <a:pt x="3915937" y="901711"/>
                  </a:cubicBezTo>
                  <a:lnTo>
                    <a:pt x="7276" y="901711"/>
                  </a:lnTo>
                  <a:cubicBezTo>
                    <a:pt x="5346" y="901711"/>
                    <a:pt x="3496" y="900944"/>
                    <a:pt x="2131" y="899580"/>
                  </a:cubicBezTo>
                  <a:cubicBezTo>
                    <a:pt x="767" y="898215"/>
                    <a:pt x="0" y="896364"/>
                    <a:pt x="0" y="894435"/>
                  </a:cubicBezTo>
                  <a:lnTo>
                    <a:pt x="0" y="7276"/>
                  </a:lnTo>
                  <a:cubicBezTo>
                    <a:pt x="0" y="5346"/>
                    <a:pt x="767" y="3496"/>
                    <a:pt x="2131" y="2131"/>
                  </a:cubicBezTo>
                  <a:cubicBezTo>
                    <a:pt x="3496" y="767"/>
                    <a:pt x="5346" y="0"/>
                    <a:pt x="7276" y="0"/>
                  </a:cubicBezTo>
                  <a:close/>
                </a:path>
              </a:pathLst>
            </a:custGeom>
            <a:solidFill>
              <a:srgbClr val="00569E"/>
            </a:solidFill>
          </p:spPr>
        </p:sp>
        <p:sp>
          <p:nvSpPr>
            <p:cNvPr name="TextBox 18" id="18"/>
            <p:cNvSpPr txBox="true"/>
            <p:nvPr/>
          </p:nvSpPr>
          <p:spPr>
            <a:xfrm>
              <a:off x="0" y="-38100"/>
              <a:ext cx="3923213" cy="939811"/>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2198356" y="5712445"/>
            <a:ext cx="2772169" cy="685553"/>
            <a:chOff x="0" y="0"/>
            <a:chExt cx="1013291" cy="250585"/>
          </a:xfrm>
        </p:grpSpPr>
        <p:sp>
          <p:nvSpPr>
            <p:cNvPr name="Freeform 20" id="20"/>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1" id="21"/>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sz="2486">
                  <a:solidFill>
                    <a:srgbClr val="FFFFFF"/>
                  </a:solidFill>
                  <a:latin typeface="Poppins"/>
                </a:rPr>
                <a:t>Pages</a:t>
              </a:r>
            </a:p>
          </p:txBody>
        </p:sp>
      </p:grpSp>
      <p:grpSp>
        <p:nvGrpSpPr>
          <p:cNvPr name="Group 22" id="22"/>
          <p:cNvGrpSpPr/>
          <p:nvPr/>
        </p:nvGrpSpPr>
        <p:grpSpPr>
          <a:xfrm rot="0">
            <a:off x="5912407" y="5712445"/>
            <a:ext cx="2772169" cy="685553"/>
            <a:chOff x="0" y="0"/>
            <a:chExt cx="1013291" cy="250585"/>
          </a:xfrm>
        </p:grpSpPr>
        <p:sp>
          <p:nvSpPr>
            <p:cNvPr name="Freeform 23" id="23"/>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4" id="24"/>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sz="2486">
                  <a:solidFill>
                    <a:srgbClr val="FFFFFF"/>
                  </a:solidFill>
                  <a:latin typeface="Poppins Bold"/>
                </a:rPr>
                <a:t>Components</a:t>
              </a:r>
            </a:p>
          </p:txBody>
        </p:sp>
      </p:grpSp>
      <p:grpSp>
        <p:nvGrpSpPr>
          <p:cNvPr name="Group 25" id="25"/>
          <p:cNvGrpSpPr/>
          <p:nvPr/>
        </p:nvGrpSpPr>
        <p:grpSpPr>
          <a:xfrm rot="0">
            <a:off x="9570402" y="5725530"/>
            <a:ext cx="2670160" cy="685553"/>
            <a:chOff x="0" y="0"/>
            <a:chExt cx="976004" cy="250585"/>
          </a:xfrm>
        </p:grpSpPr>
        <p:sp>
          <p:nvSpPr>
            <p:cNvPr name="Freeform 26" id="26"/>
            <p:cNvSpPr/>
            <p:nvPr/>
          </p:nvSpPr>
          <p:spPr>
            <a:xfrm flipH="false" flipV="false" rot="0">
              <a:off x="0" y="0"/>
              <a:ext cx="976004" cy="250585"/>
            </a:xfrm>
            <a:custGeom>
              <a:avLst/>
              <a:gdLst/>
              <a:ahLst/>
              <a:cxnLst/>
              <a:rect r="r" b="b" t="t" l="l"/>
              <a:pathLst>
                <a:path h="250585" w="976004">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7" id="27"/>
            <p:cNvSpPr txBox="true"/>
            <p:nvPr/>
          </p:nvSpPr>
          <p:spPr>
            <a:xfrm>
              <a:off x="0" y="-66675"/>
              <a:ext cx="976004" cy="317260"/>
            </a:xfrm>
            <a:prstGeom prst="rect">
              <a:avLst/>
            </a:prstGeom>
          </p:spPr>
          <p:txBody>
            <a:bodyPr anchor="ctr" rtlCol="false" tIns="0" lIns="0" bIns="0" rIns="0"/>
            <a:lstStyle/>
            <a:p>
              <a:pPr algn="ctr" marL="0" indent="0" lvl="0">
                <a:lnSpc>
                  <a:spcPts val="3480"/>
                </a:lnSpc>
                <a:spcBef>
                  <a:spcPct val="0"/>
                </a:spcBef>
              </a:pPr>
              <a:r>
                <a:rPr lang="en-US" sz="2486">
                  <a:solidFill>
                    <a:srgbClr val="FFFFFF"/>
                  </a:solidFill>
                  <a:latin typeface="Poppins Bold"/>
                </a:rPr>
                <a:t>Utilities</a:t>
              </a:r>
            </a:p>
          </p:txBody>
        </p:sp>
      </p:grpSp>
      <p:sp>
        <p:nvSpPr>
          <p:cNvPr name="TextBox 28" id="28"/>
          <p:cNvSpPr txBox="true"/>
          <p:nvPr/>
        </p:nvSpPr>
        <p:spPr>
          <a:xfrm rot="0">
            <a:off x="2198356" y="6483670"/>
            <a:ext cx="2661498" cy="2297629"/>
          </a:xfrm>
          <a:prstGeom prst="rect">
            <a:avLst/>
          </a:prstGeom>
        </p:spPr>
        <p:txBody>
          <a:bodyPr anchor="t" rtlCol="false" tIns="0" lIns="0" bIns="0" rIns="0">
            <a:spAutoFit/>
          </a:bodyPr>
          <a:lstStyle/>
          <a:p>
            <a:pPr algn="l" marL="467892" indent="-233946" lvl="1">
              <a:lnSpc>
                <a:spcPts val="3034"/>
              </a:lnSpc>
              <a:buFont typeface="Arial"/>
              <a:buChar char="•"/>
            </a:pPr>
            <a:r>
              <a:rPr lang="en-US" sz="2167" spc="-43">
                <a:solidFill>
                  <a:srgbClr val="FDFDFD"/>
                </a:solidFill>
                <a:latin typeface="Poppins"/>
              </a:rPr>
              <a:t>Sign In page</a:t>
            </a:r>
          </a:p>
          <a:p>
            <a:pPr algn="l" marL="467892" indent="-233946" lvl="1">
              <a:lnSpc>
                <a:spcPts val="3034"/>
              </a:lnSpc>
              <a:buFont typeface="Arial"/>
              <a:buChar char="•"/>
            </a:pPr>
            <a:r>
              <a:rPr lang="en-US" sz="2167" spc="-43">
                <a:solidFill>
                  <a:srgbClr val="FDFDFD"/>
                </a:solidFill>
                <a:latin typeface="Poppins"/>
              </a:rPr>
              <a:t>Dashboard page</a:t>
            </a:r>
          </a:p>
          <a:p>
            <a:pPr algn="l" marL="467892" indent="-233946" lvl="1">
              <a:lnSpc>
                <a:spcPts val="3034"/>
              </a:lnSpc>
              <a:buFont typeface="Arial"/>
              <a:buChar char="•"/>
            </a:pPr>
            <a:r>
              <a:rPr lang="en-US" sz="2167" spc="-43">
                <a:solidFill>
                  <a:srgbClr val="FDFDFD"/>
                </a:solidFill>
                <a:latin typeface="Poppins"/>
              </a:rPr>
              <a:t>PodcastShow page</a:t>
            </a:r>
          </a:p>
          <a:p>
            <a:pPr algn="l" marL="467892" indent="-233946" lvl="1">
              <a:lnSpc>
                <a:spcPts val="3034"/>
              </a:lnSpc>
              <a:buFont typeface="Arial"/>
              <a:buChar char="•"/>
            </a:pPr>
            <a:r>
              <a:rPr lang="en-US" sz="2167" spc="-43">
                <a:solidFill>
                  <a:srgbClr val="FDFDFD"/>
                </a:solidFill>
                <a:latin typeface="Poppins"/>
              </a:rPr>
              <a:t>Favourites page</a:t>
            </a:r>
          </a:p>
        </p:txBody>
      </p:sp>
      <p:sp>
        <p:nvSpPr>
          <p:cNvPr name="TextBox 29" id="29"/>
          <p:cNvSpPr txBox="true"/>
          <p:nvPr/>
        </p:nvSpPr>
        <p:spPr>
          <a:xfrm rot="0">
            <a:off x="6023079" y="6483670"/>
            <a:ext cx="2661498" cy="3059629"/>
          </a:xfrm>
          <a:prstGeom prst="rect">
            <a:avLst/>
          </a:prstGeom>
        </p:spPr>
        <p:txBody>
          <a:bodyPr anchor="t" rtlCol="false" tIns="0" lIns="0" bIns="0" rIns="0">
            <a:spAutoFit/>
          </a:bodyPr>
          <a:lstStyle/>
          <a:p>
            <a:pPr algn="l" marL="467892" indent="-233946" lvl="1">
              <a:lnSpc>
                <a:spcPts val="3034"/>
              </a:lnSpc>
              <a:buFont typeface="Arial"/>
              <a:buChar char="•"/>
            </a:pPr>
            <a:r>
              <a:rPr lang="en-US" sz="2167" spc="-43">
                <a:solidFill>
                  <a:srgbClr val="FDFDFD"/>
                </a:solidFill>
                <a:latin typeface="Poppins"/>
              </a:rPr>
              <a:t>Header</a:t>
            </a:r>
          </a:p>
          <a:p>
            <a:pPr algn="l" marL="467892" indent="-233946" lvl="1">
              <a:lnSpc>
                <a:spcPts val="3034"/>
              </a:lnSpc>
              <a:buFont typeface="Arial"/>
              <a:buChar char="•"/>
            </a:pPr>
            <a:r>
              <a:rPr lang="en-US" sz="2167" spc="-43">
                <a:solidFill>
                  <a:srgbClr val="FDFDFD"/>
                </a:solidFill>
                <a:latin typeface="Poppins"/>
              </a:rPr>
              <a:t>Footer</a:t>
            </a:r>
          </a:p>
          <a:p>
            <a:pPr algn="l" marL="467892" indent="-233946" lvl="1">
              <a:lnSpc>
                <a:spcPts val="3034"/>
              </a:lnSpc>
              <a:buFont typeface="Arial"/>
              <a:buChar char="•"/>
            </a:pPr>
            <a:r>
              <a:rPr lang="en-US" sz="2167" spc="-43">
                <a:solidFill>
                  <a:srgbClr val="FDFDFD"/>
                </a:solidFill>
                <a:latin typeface="Poppins"/>
              </a:rPr>
              <a:t>Carousel</a:t>
            </a:r>
          </a:p>
          <a:p>
            <a:pPr algn="l" marL="467892" indent="-233946" lvl="1">
              <a:lnSpc>
                <a:spcPts val="3034"/>
              </a:lnSpc>
              <a:buFont typeface="Arial"/>
              <a:buChar char="•"/>
            </a:pPr>
            <a:r>
              <a:rPr lang="en-US" sz="2167" spc="-43">
                <a:solidFill>
                  <a:srgbClr val="FDFDFD"/>
                </a:solidFill>
                <a:latin typeface="Poppins"/>
              </a:rPr>
              <a:t>EpisodeList</a:t>
            </a:r>
          </a:p>
          <a:p>
            <a:pPr algn="l" marL="467892" indent="-233946" lvl="1">
              <a:lnSpc>
                <a:spcPts val="3034"/>
              </a:lnSpc>
              <a:buFont typeface="Arial"/>
              <a:buChar char="•"/>
            </a:pPr>
            <a:r>
              <a:rPr lang="en-US" sz="2167" spc="-43">
                <a:solidFill>
                  <a:srgbClr val="FDFDFD"/>
                </a:solidFill>
                <a:latin typeface="Poppins"/>
              </a:rPr>
              <a:t>PodcastDetails</a:t>
            </a:r>
          </a:p>
          <a:p>
            <a:pPr algn="l" marL="467892" indent="-233946" lvl="1">
              <a:lnSpc>
                <a:spcPts val="3034"/>
              </a:lnSpc>
              <a:buFont typeface="Arial"/>
              <a:buChar char="•"/>
            </a:pPr>
            <a:r>
              <a:rPr lang="en-US" sz="2167" spc="-43">
                <a:solidFill>
                  <a:srgbClr val="FDFDFD"/>
                </a:solidFill>
                <a:latin typeface="Poppins"/>
              </a:rPr>
              <a:t>SearchButtons</a:t>
            </a:r>
          </a:p>
          <a:p>
            <a:pPr algn="l" marL="467892" indent="-233946" lvl="1">
              <a:lnSpc>
                <a:spcPts val="3034"/>
              </a:lnSpc>
              <a:buFont typeface="Arial"/>
              <a:buChar char="•"/>
            </a:pPr>
            <a:r>
              <a:rPr lang="en-US" sz="2167" spc="-43">
                <a:solidFill>
                  <a:srgbClr val="FDFDFD"/>
                </a:solidFill>
                <a:latin typeface="Poppins"/>
              </a:rPr>
              <a:t>SeasonsList</a:t>
            </a:r>
          </a:p>
          <a:p>
            <a:pPr algn="l" marL="467892" indent="-233946" lvl="1">
              <a:lnSpc>
                <a:spcPts val="3034"/>
              </a:lnSpc>
              <a:buFont typeface="Arial"/>
              <a:buChar char="•"/>
            </a:pPr>
            <a:r>
              <a:rPr lang="en-US" sz="2167" spc="-43">
                <a:solidFill>
                  <a:srgbClr val="FDFDFD"/>
                </a:solidFill>
                <a:latin typeface="Poppins"/>
              </a:rPr>
              <a:t>ShowList</a:t>
            </a:r>
          </a:p>
        </p:txBody>
      </p:sp>
      <p:sp>
        <p:nvSpPr>
          <p:cNvPr name="TextBox 30" id="30"/>
          <p:cNvSpPr txBox="true"/>
          <p:nvPr/>
        </p:nvSpPr>
        <p:spPr>
          <a:xfrm rot="0">
            <a:off x="9846627" y="6483670"/>
            <a:ext cx="2661498" cy="773629"/>
          </a:xfrm>
          <a:prstGeom prst="rect">
            <a:avLst/>
          </a:prstGeom>
        </p:spPr>
        <p:txBody>
          <a:bodyPr anchor="t" rtlCol="false" tIns="0" lIns="0" bIns="0" rIns="0">
            <a:spAutoFit/>
          </a:bodyPr>
          <a:lstStyle/>
          <a:p>
            <a:pPr algn="l" marL="467892" indent="-233946" lvl="1">
              <a:lnSpc>
                <a:spcPts val="3034"/>
              </a:lnSpc>
              <a:buFont typeface="Arial"/>
              <a:buChar char="•"/>
            </a:pPr>
            <a:r>
              <a:rPr lang="en-US" sz="2167" spc="-43">
                <a:solidFill>
                  <a:srgbClr val="FDFDFD"/>
                </a:solidFill>
                <a:latin typeface="Poppins"/>
              </a:rPr>
              <a:t>api</a:t>
            </a:r>
          </a:p>
          <a:p>
            <a:pPr algn="l" marL="467892" indent="-233946" lvl="1">
              <a:lnSpc>
                <a:spcPts val="3034"/>
              </a:lnSpc>
              <a:buFont typeface="Arial"/>
              <a:buChar char="•"/>
            </a:pPr>
            <a:r>
              <a:rPr lang="en-US" sz="2167" spc="-43">
                <a:solidFill>
                  <a:srgbClr val="FDFDFD"/>
                </a:solidFill>
                <a:latin typeface="Poppins"/>
              </a:rPr>
              <a:t>state</a:t>
            </a:r>
          </a:p>
        </p:txBody>
      </p:sp>
      <p:grpSp>
        <p:nvGrpSpPr>
          <p:cNvPr name="Group 31" id="31"/>
          <p:cNvGrpSpPr/>
          <p:nvPr/>
        </p:nvGrpSpPr>
        <p:grpSpPr>
          <a:xfrm rot="0">
            <a:off x="13266830" y="5712445"/>
            <a:ext cx="2670160" cy="685553"/>
            <a:chOff x="0" y="0"/>
            <a:chExt cx="976004" cy="250585"/>
          </a:xfrm>
        </p:grpSpPr>
        <p:sp>
          <p:nvSpPr>
            <p:cNvPr name="Freeform 32" id="32"/>
            <p:cNvSpPr/>
            <p:nvPr/>
          </p:nvSpPr>
          <p:spPr>
            <a:xfrm flipH="false" flipV="false" rot="0">
              <a:off x="0" y="0"/>
              <a:ext cx="976004" cy="250585"/>
            </a:xfrm>
            <a:custGeom>
              <a:avLst/>
              <a:gdLst/>
              <a:ahLst/>
              <a:cxnLst/>
              <a:rect r="r" b="b" t="t" l="l"/>
              <a:pathLst>
                <a:path h="250585" w="976004">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33" id="33"/>
            <p:cNvSpPr txBox="true"/>
            <p:nvPr/>
          </p:nvSpPr>
          <p:spPr>
            <a:xfrm>
              <a:off x="0" y="-66675"/>
              <a:ext cx="976004" cy="317260"/>
            </a:xfrm>
            <a:prstGeom prst="rect">
              <a:avLst/>
            </a:prstGeom>
          </p:spPr>
          <p:txBody>
            <a:bodyPr anchor="ctr" rtlCol="false" tIns="0" lIns="0" bIns="0" rIns="0"/>
            <a:lstStyle/>
            <a:p>
              <a:pPr algn="ctr" marL="0" indent="0" lvl="0">
                <a:lnSpc>
                  <a:spcPts val="3480"/>
                </a:lnSpc>
                <a:spcBef>
                  <a:spcPct val="0"/>
                </a:spcBef>
              </a:pPr>
              <a:r>
                <a:rPr lang="en-US" sz="2486">
                  <a:solidFill>
                    <a:srgbClr val="FFFFFF"/>
                  </a:solidFill>
                  <a:latin typeface="Poppins Bold"/>
                </a:rPr>
                <a:t>Data</a:t>
              </a:r>
            </a:p>
          </p:txBody>
        </p:sp>
      </p:grpSp>
      <p:sp>
        <p:nvSpPr>
          <p:cNvPr name="TextBox 34" id="34"/>
          <p:cNvSpPr txBox="true"/>
          <p:nvPr/>
        </p:nvSpPr>
        <p:spPr>
          <a:xfrm rot="0">
            <a:off x="13460624" y="6483670"/>
            <a:ext cx="2661498" cy="392629"/>
          </a:xfrm>
          <a:prstGeom prst="rect">
            <a:avLst/>
          </a:prstGeom>
        </p:spPr>
        <p:txBody>
          <a:bodyPr anchor="t" rtlCol="false" tIns="0" lIns="0" bIns="0" rIns="0">
            <a:spAutoFit/>
          </a:bodyPr>
          <a:lstStyle/>
          <a:p>
            <a:pPr algn="l" marL="467892" indent="-233946" lvl="1">
              <a:lnSpc>
                <a:spcPts val="3034"/>
              </a:lnSpc>
              <a:buFont typeface="Arial"/>
              <a:buChar char="•"/>
            </a:pPr>
            <a:r>
              <a:rPr lang="en-US" sz="2167" spc="-43">
                <a:solidFill>
                  <a:srgbClr val="FDFDFD"/>
                </a:solidFill>
                <a:latin typeface="Poppins"/>
              </a:rPr>
              <a:t>genres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72406" r="0" b="-64482"/>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3367558" y="2590556"/>
            <a:ext cx="11552885" cy="5105887"/>
            <a:chOff x="0" y="0"/>
            <a:chExt cx="3042735" cy="1344760"/>
          </a:xfrm>
        </p:grpSpPr>
        <p:sp>
          <p:nvSpPr>
            <p:cNvPr name="Freeform 7" id="7"/>
            <p:cNvSpPr/>
            <p:nvPr/>
          </p:nvSpPr>
          <p:spPr>
            <a:xfrm flipH="false" flipV="false" rot="0">
              <a:off x="0" y="0"/>
              <a:ext cx="3042735" cy="1344760"/>
            </a:xfrm>
            <a:custGeom>
              <a:avLst/>
              <a:gdLst/>
              <a:ahLst/>
              <a:cxnLst/>
              <a:rect r="r" b="b" t="t" l="l"/>
              <a:pathLst>
                <a:path h="1344760" w="3042735">
                  <a:moveTo>
                    <a:pt x="0" y="0"/>
                  </a:moveTo>
                  <a:lnTo>
                    <a:pt x="3042735" y="0"/>
                  </a:lnTo>
                  <a:lnTo>
                    <a:pt x="3042735" y="1344760"/>
                  </a:lnTo>
                  <a:lnTo>
                    <a:pt x="0" y="1344760"/>
                  </a:lnTo>
                  <a:close/>
                </a:path>
              </a:pathLst>
            </a:custGeom>
            <a:solidFill>
              <a:srgbClr val="145DA0"/>
            </a:solidFill>
            <a:ln cap="sq">
              <a:noFill/>
              <a:prstDash val="solid"/>
              <a:miter/>
            </a:ln>
          </p:spPr>
        </p:sp>
        <p:sp>
          <p:nvSpPr>
            <p:cNvPr name="TextBox 8" id="8"/>
            <p:cNvSpPr txBox="true"/>
            <p:nvPr/>
          </p:nvSpPr>
          <p:spPr>
            <a:xfrm>
              <a:off x="0" y="-38100"/>
              <a:ext cx="3042735" cy="138286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6269838" y="2903493"/>
            <a:ext cx="5748323" cy="992039"/>
          </a:xfrm>
          <a:prstGeom prst="rect">
            <a:avLst/>
          </a:prstGeom>
        </p:spPr>
        <p:txBody>
          <a:bodyPr anchor="t" rtlCol="false" tIns="0" lIns="0" bIns="0" rIns="0">
            <a:spAutoFit/>
          </a:bodyPr>
          <a:lstStyle/>
          <a:p>
            <a:pPr algn="ctr" marL="0" indent="0" lvl="0">
              <a:lnSpc>
                <a:spcPts val="8195"/>
              </a:lnSpc>
              <a:spcBef>
                <a:spcPct val="0"/>
              </a:spcBef>
            </a:pPr>
            <a:r>
              <a:rPr lang="en-US" sz="5854">
                <a:solidFill>
                  <a:srgbClr val="FDFDFD"/>
                </a:solidFill>
                <a:latin typeface="Open Sans Extra Bold"/>
              </a:rPr>
              <a:t>Data Fetching</a:t>
            </a:r>
          </a:p>
        </p:txBody>
      </p:sp>
      <p:sp>
        <p:nvSpPr>
          <p:cNvPr name="TextBox 10" id="10"/>
          <p:cNvSpPr txBox="true"/>
          <p:nvPr/>
        </p:nvSpPr>
        <p:spPr>
          <a:xfrm rot="0">
            <a:off x="3896755" y="4236467"/>
            <a:ext cx="10494490" cy="3283614"/>
          </a:xfrm>
          <a:prstGeom prst="rect">
            <a:avLst/>
          </a:prstGeom>
        </p:spPr>
        <p:txBody>
          <a:bodyPr anchor="t" rtlCol="false" tIns="0" lIns="0" bIns="0" rIns="0">
            <a:spAutoFit/>
          </a:bodyPr>
          <a:lstStyle/>
          <a:p>
            <a:pPr algn="l" marL="507122" indent="-253561" lvl="1">
              <a:lnSpc>
                <a:spcPts val="3288"/>
              </a:lnSpc>
              <a:buFont typeface="Arial"/>
              <a:buChar char="•"/>
            </a:pPr>
            <a:r>
              <a:rPr lang="en-US" sz="2348" spc="-46">
                <a:solidFill>
                  <a:srgbClr val="FDFDFD"/>
                </a:solidFill>
                <a:latin typeface="Poppins"/>
              </a:rPr>
              <a:t>Endpoint Overview:</a:t>
            </a:r>
          </a:p>
          <a:p>
            <a:pPr algn="l" marL="1014243" indent="-338081" lvl="2">
              <a:lnSpc>
                <a:spcPts val="3288"/>
              </a:lnSpc>
              <a:buFont typeface="Arial"/>
              <a:buChar char="⚬"/>
            </a:pPr>
            <a:r>
              <a:rPr lang="en-US" sz="2348" spc="-46">
                <a:solidFill>
                  <a:srgbClr val="FDFDFD"/>
                </a:solidFill>
                <a:latin typeface="Poppins"/>
              </a:rPr>
              <a:t>URLs Used:</a:t>
            </a:r>
          </a:p>
          <a:p>
            <a:pPr algn="l" marL="1521365" indent="-380341" lvl="3">
              <a:lnSpc>
                <a:spcPts val="3288"/>
              </a:lnSpc>
              <a:buFont typeface="Arial"/>
              <a:buChar char="￭"/>
            </a:pPr>
            <a:r>
              <a:rPr lang="en-US" sz="2348" spc="-46">
                <a:solidFill>
                  <a:srgbClr val="FDFDFD"/>
                </a:solidFill>
                <a:latin typeface="Poppins"/>
              </a:rPr>
              <a:t>https://podcast-api.netlify.app: Returns previews of shows.</a:t>
            </a:r>
          </a:p>
          <a:p>
            <a:pPr algn="l" marL="1521365" indent="-380341" lvl="3">
              <a:lnSpc>
                <a:spcPts val="3288"/>
              </a:lnSpc>
              <a:buFont typeface="Arial"/>
              <a:buChar char="￭"/>
            </a:pPr>
            <a:r>
              <a:rPr lang="en-US" sz="2348" spc="-46">
                <a:solidFill>
                  <a:srgbClr val="FDFDFD"/>
                </a:solidFill>
                <a:latin typeface="Poppins"/>
              </a:rPr>
              <a:t>https://podcast-api.netlify.app/genre/&lt;ID&gt;: Fetches details of a specific genre.</a:t>
            </a:r>
          </a:p>
          <a:p>
            <a:pPr algn="l" marL="1521365" indent="-380341" lvl="3">
              <a:lnSpc>
                <a:spcPts val="3288"/>
              </a:lnSpc>
              <a:buFont typeface="Arial"/>
              <a:buChar char="￭"/>
            </a:pPr>
            <a:r>
              <a:rPr lang="en-US" sz="2348" spc="-46">
                <a:solidFill>
                  <a:srgbClr val="FDFDFD"/>
                </a:solidFill>
                <a:latin typeface="Poppins"/>
              </a:rPr>
              <a:t>https://podcast-api.netlify.app/id/&lt;ID&gt;: Retrieves details of a specific show with embedded seasons and episodes.</a:t>
            </a:r>
          </a:p>
          <a:p>
            <a:pPr algn="l">
              <a:lnSpc>
                <a:spcPts val="3288"/>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61529" y="2937389"/>
            <a:ext cx="14532806" cy="4412223"/>
            <a:chOff x="0" y="0"/>
            <a:chExt cx="3827570" cy="1162067"/>
          </a:xfrm>
        </p:grpSpPr>
        <p:sp>
          <p:nvSpPr>
            <p:cNvPr name="Freeform 6" id="6"/>
            <p:cNvSpPr/>
            <p:nvPr/>
          </p:nvSpPr>
          <p:spPr>
            <a:xfrm flipH="false" flipV="false" rot="0">
              <a:off x="0" y="0"/>
              <a:ext cx="3827570" cy="1162067"/>
            </a:xfrm>
            <a:custGeom>
              <a:avLst/>
              <a:gdLst/>
              <a:ahLst/>
              <a:cxnLst/>
              <a:rect r="r" b="b" t="t" l="l"/>
              <a:pathLst>
                <a:path h="1162067" w="3827570">
                  <a:moveTo>
                    <a:pt x="0" y="0"/>
                  </a:moveTo>
                  <a:lnTo>
                    <a:pt x="3827570" y="0"/>
                  </a:lnTo>
                  <a:lnTo>
                    <a:pt x="3827570"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827570"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332775" y="3267746"/>
            <a:ext cx="13926525" cy="2273103"/>
          </a:xfrm>
          <a:prstGeom prst="rect">
            <a:avLst/>
          </a:prstGeom>
        </p:spPr>
        <p:txBody>
          <a:bodyPr anchor="t" rtlCol="false" tIns="0" lIns="0" bIns="0" rIns="0">
            <a:spAutoFit/>
          </a:bodyPr>
          <a:lstStyle/>
          <a:p>
            <a:pPr algn="ctr" marL="0" indent="0" lvl="0">
              <a:lnSpc>
                <a:spcPts val="18560"/>
              </a:lnSpc>
              <a:spcBef>
                <a:spcPct val="0"/>
              </a:spcBef>
            </a:pPr>
            <a:r>
              <a:rPr lang="en-US" sz="13257">
                <a:solidFill>
                  <a:srgbClr val="FFFFFF"/>
                </a:solidFill>
                <a:latin typeface="Open Sans Extra Bold"/>
              </a:rPr>
              <a:t>KEY FEATURES</a:t>
            </a:r>
          </a:p>
        </p:txBody>
      </p:sp>
      <p:sp>
        <p:nvSpPr>
          <p:cNvPr name="TextBox 9" id="9"/>
          <p:cNvSpPr txBox="true"/>
          <p:nvPr/>
        </p:nvSpPr>
        <p:spPr>
          <a:xfrm rot="0">
            <a:off x="4536264" y="5756824"/>
            <a:ext cx="9215471" cy="1860966"/>
          </a:xfrm>
          <a:prstGeom prst="rect">
            <a:avLst/>
          </a:prstGeom>
        </p:spPr>
        <p:txBody>
          <a:bodyPr anchor="t" rtlCol="false" tIns="0" lIns="0" bIns="0" rIns="0">
            <a:spAutoFit/>
          </a:bodyPr>
          <a:lstStyle/>
          <a:p>
            <a:pPr algn="just" marL="455251" indent="-227625" lvl="1">
              <a:lnSpc>
                <a:spcPts val="2952"/>
              </a:lnSpc>
              <a:spcBef>
                <a:spcPct val="0"/>
              </a:spcBef>
              <a:buFont typeface="Arial"/>
              <a:buChar char="•"/>
            </a:pPr>
            <a:r>
              <a:rPr lang="en-US" sz="2108" spc="-42">
                <a:solidFill>
                  <a:srgbClr val="FFFFFF"/>
                </a:solidFill>
                <a:latin typeface="Poppins"/>
              </a:rPr>
              <a:t>S</a:t>
            </a:r>
            <a:r>
              <a:rPr lang="en-US" sz="2108" spc="-42" strike="noStrike" u="none">
                <a:solidFill>
                  <a:srgbClr val="FFFFFF"/>
                </a:solidFill>
                <a:latin typeface="Poppins"/>
              </a:rPr>
              <a:t>orting shows by filter.</a:t>
            </a:r>
          </a:p>
          <a:p>
            <a:pPr algn="just" marL="455251" indent="-227625" lvl="1">
              <a:lnSpc>
                <a:spcPts val="2952"/>
              </a:lnSpc>
              <a:spcBef>
                <a:spcPct val="0"/>
              </a:spcBef>
              <a:buFont typeface="Arial"/>
              <a:buChar char="•"/>
            </a:pPr>
            <a:r>
              <a:rPr lang="en-US" sz="2108" spc="-42" strike="noStrike" u="none">
                <a:solidFill>
                  <a:srgbClr val="FFFFFF"/>
                </a:solidFill>
                <a:latin typeface="Poppins"/>
              </a:rPr>
              <a:t>Episode playback and season-specific views.</a:t>
            </a:r>
          </a:p>
          <a:p>
            <a:pPr algn="just" marL="455251" indent="-227625" lvl="1">
              <a:lnSpc>
                <a:spcPts val="2952"/>
              </a:lnSpc>
              <a:spcBef>
                <a:spcPct val="0"/>
              </a:spcBef>
              <a:buFont typeface="Arial"/>
              <a:buChar char="•"/>
            </a:pPr>
            <a:r>
              <a:rPr lang="en-US" sz="2108" spc="-42" strike="noStrike" u="none">
                <a:solidFill>
                  <a:srgbClr val="FFFFFF"/>
                </a:solidFill>
                <a:latin typeface="Poppins"/>
              </a:rPr>
              <a:t>Genre filtering and display of associated genres.</a:t>
            </a:r>
          </a:p>
          <a:p>
            <a:pPr algn="just" marL="455251" indent="-227625" lvl="1">
              <a:lnSpc>
                <a:spcPts val="2952"/>
              </a:lnSpc>
              <a:spcBef>
                <a:spcPct val="0"/>
              </a:spcBef>
              <a:buFont typeface="Arial"/>
              <a:buChar char="•"/>
            </a:pPr>
            <a:r>
              <a:rPr lang="en-US" sz="2108" spc="-42" strike="noStrike" u="none">
                <a:solidFill>
                  <a:srgbClr val="FFFFFF"/>
                </a:solidFill>
                <a:latin typeface="Poppins"/>
              </a:rPr>
              <a:t>Use of localStorage for favorites persistence.</a:t>
            </a:r>
          </a:p>
          <a:p>
            <a:pPr algn="just" marL="0" indent="0" lvl="0">
              <a:lnSpc>
                <a:spcPts val="2952"/>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DAGJUCEOXqQ</dc:identifier>
  <dcterms:modified xsi:type="dcterms:W3CDTF">2011-08-01T06:04:30Z</dcterms:modified>
  <cp:revision>1</cp:revision>
  <dc:title>Non Text Magic Studio Magic Design for Presentations L&amp;P</dc:title>
</cp:coreProperties>
</file>